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0.jpg" ContentType="image/jpg"/>
  <Override PartName="/ppt/media/image11.jpg" ContentType="image/jpg"/>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4.jpg" ContentType="image/jp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8.jpg" ContentType="image/jp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37"/>
  </p:notesMasterIdLst>
  <p:sldIdLst>
    <p:sldId id="256" r:id="rId2"/>
    <p:sldId id="740" r:id="rId3"/>
    <p:sldId id="813" r:id="rId4"/>
    <p:sldId id="810" r:id="rId5"/>
    <p:sldId id="823" r:id="rId6"/>
    <p:sldId id="816" r:id="rId7"/>
    <p:sldId id="772" r:id="rId8"/>
    <p:sldId id="817" r:id="rId9"/>
    <p:sldId id="822" r:id="rId10"/>
    <p:sldId id="814" r:id="rId11"/>
    <p:sldId id="783" r:id="rId12"/>
    <p:sldId id="792" r:id="rId13"/>
    <p:sldId id="793" r:id="rId14"/>
    <p:sldId id="801" r:id="rId15"/>
    <p:sldId id="803" r:id="rId16"/>
    <p:sldId id="800" r:id="rId17"/>
    <p:sldId id="795" r:id="rId18"/>
    <p:sldId id="804" r:id="rId19"/>
    <p:sldId id="799" r:id="rId20"/>
    <p:sldId id="796" r:id="rId21"/>
    <p:sldId id="805" r:id="rId22"/>
    <p:sldId id="818" r:id="rId23"/>
    <p:sldId id="819" r:id="rId24"/>
    <p:sldId id="815" r:id="rId25"/>
    <p:sldId id="820" r:id="rId26"/>
    <p:sldId id="821" r:id="rId27"/>
    <p:sldId id="824" r:id="rId28"/>
    <p:sldId id="809" r:id="rId29"/>
    <p:sldId id="807" r:id="rId30"/>
    <p:sldId id="812" r:id="rId31"/>
    <p:sldId id="808" r:id="rId32"/>
    <p:sldId id="811" r:id="rId33"/>
    <p:sldId id="797" r:id="rId34"/>
    <p:sldId id="258" r:id="rId35"/>
    <p:sldId id="791"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A985"/>
    <a:srgbClr val="3C536F"/>
    <a:srgbClr val="FF9900"/>
    <a:srgbClr val="006699"/>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F89682-0C81-47BB-A541-051F92E37F8C}" v="1" dt="2020-10-21T10:47:46.719"/>
    <p1510:client id="{92897EC0-49C3-431D-86A2-90E0D229B142}" v="14" dt="2020-10-20T16:42:32.814"/>
    <p1510:client id="{C46757C5-F407-473E-9C05-23075001B0D9}" v="203" dt="2020-10-21T10:39:11.692"/>
  </p1510:revLst>
</p1510:revInfo>
</file>

<file path=ppt/tableStyles.xml><?xml version="1.0" encoding="utf-8"?>
<a:tblStyleLst xmlns:a="http://schemas.openxmlformats.org/drawingml/2006/main" def="{58EAD492-C0DE-4D55-A360-F97777C1A9A5}">
  <a:tblStyle styleId="{58EAD492-C0DE-4D55-A360-F97777C1A9A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08" autoAdjust="0"/>
    <p:restoredTop sz="95380" autoAdjust="0"/>
  </p:normalViewPr>
  <p:slideViewPr>
    <p:cSldViewPr snapToGrid="0">
      <p:cViewPr varScale="1">
        <p:scale>
          <a:sx n="108" d="100"/>
          <a:sy n="108" d="100"/>
        </p:scale>
        <p:origin x="98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75819053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134691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800" dirty="0" err="1">
                <a:effectLst/>
                <a:latin typeface="Times New Roman" panose="02020603050405020304" pitchFamily="18" charset="0"/>
                <a:ea typeface="Times New Roman" panose="02020603050405020304" pitchFamily="18" charset="0"/>
              </a:rPr>
              <a:t>Khối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gốc</a:t>
            </a:r>
            <a:r>
              <a:rPr lang="en-US" sz="1800" dirty="0">
                <a:effectLst/>
                <a:latin typeface="Times New Roman" panose="02020603050405020304" pitchFamily="18" charset="0"/>
                <a:ea typeface="Times New Roman" panose="02020603050405020304" pitchFamily="18" charset="0"/>
              </a:rPr>
              <a:t> (BBU): bao </a:t>
            </a:r>
            <a:r>
              <a:rPr lang="en-US" sz="1800" dirty="0" err="1">
                <a:effectLst/>
                <a:latin typeface="Times New Roman" panose="02020603050405020304" pitchFamily="18" charset="0"/>
                <a:ea typeface="Times New Roman" panose="02020603050405020304" pitchFamily="18" charset="0"/>
              </a:rPr>
              <a:t>gồm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card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gốc</a:t>
            </a:r>
            <a:r>
              <a:rPr lang="en-US" sz="1800" dirty="0">
                <a:effectLst/>
                <a:latin typeface="Times New Roman" panose="02020603050405020304" pitchFamily="18" charset="0"/>
                <a:ea typeface="Times New Roman" panose="02020603050405020304" pitchFamily="18" charset="0"/>
              </a:rPr>
              <a:t> (Baseband Cards - BBC), card </a:t>
            </a:r>
            <a:r>
              <a:rPr lang="en-US" sz="1800" dirty="0" err="1">
                <a:effectLst/>
                <a:latin typeface="Times New Roman" panose="02020603050405020304" pitchFamily="18" charset="0"/>
                <a:ea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truyền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(Control &amp; Transport Cards - CTC), </a:t>
            </a:r>
            <a:r>
              <a:rPr lang="en-US" sz="1800" dirty="0" err="1">
                <a:effectLst/>
                <a:latin typeface="Times New Roman" panose="02020603050405020304" pitchFamily="18" charset="0"/>
                <a:ea typeface="Times New Roman" panose="02020603050405020304" pitchFamily="18" charset="0"/>
              </a:rPr>
              <a:t>cùng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nguồn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khối</a:t>
            </a:r>
            <a:r>
              <a:rPr lang="en-US" sz="1800" dirty="0">
                <a:effectLst/>
                <a:latin typeface="Times New Roman" panose="02020603050405020304" pitchFamily="18" charset="0"/>
                <a:ea typeface="Times New Roman" panose="02020603050405020304" pitchFamily="18" charset="0"/>
              </a:rPr>
              <a:t> Backplane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card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nhau</a:t>
            </a:r>
            <a:r>
              <a:rPr lang="en-US" sz="1800" dirty="0">
                <a:effectLst/>
                <a:latin typeface="Times New Roman" panose="02020603050405020304" pitchFamily="18" charset="0"/>
                <a:ea typeface="Times New Roman" panose="02020603050405020304" pitchFamily="18" charset="0"/>
              </a:rPr>
              <a:t>. BBU </a:t>
            </a:r>
            <a:r>
              <a:rPr lang="en-US" sz="1800" dirty="0" err="1">
                <a:effectLst/>
                <a:latin typeface="Times New Roman" panose="02020603050405020304" pitchFamily="18" charset="0"/>
                <a:ea typeface="Times New Roman" panose="02020603050405020304" pitchFamily="18" charset="0"/>
              </a:rPr>
              <a:t>cung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cổng</a:t>
            </a:r>
            <a:r>
              <a:rPr lang="en-US" sz="1800" dirty="0">
                <a:effectLst/>
                <a:latin typeface="Times New Roman" panose="02020603050405020304" pitchFamily="18" charset="0"/>
                <a:ea typeface="Times New Roman" panose="02020603050405020304" pitchFamily="18" charset="0"/>
              </a:rPr>
              <a:t> Ethernet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lõi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giao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tiếp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eNodeB</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cận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Ngoài</a:t>
            </a:r>
            <a:r>
              <a:rPr lang="en-US" sz="1800" dirty="0">
                <a:effectLst/>
                <a:latin typeface="Times New Roman" panose="02020603050405020304" pitchFamily="18" charset="0"/>
                <a:ea typeface="Times New Roman" panose="02020603050405020304" pitchFamily="18" charset="0"/>
              </a:rPr>
              <a:t> ra, BBU </a:t>
            </a:r>
            <a:r>
              <a:rPr lang="en-US" sz="1800" dirty="0" err="1">
                <a:effectLst/>
                <a:latin typeface="Times New Roman" panose="02020603050405020304" pitchFamily="18" charset="0"/>
                <a:ea typeface="Times New Roman" panose="02020603050405020304" pitchFamily="18" charset="0"/>
              </a:rPr>
              <a:t>còn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tới</a:t>
            </a:r>
            <a:r>
              <a:rPr lang="en-US" sz="1800" dirty="0">
                <a:effectLst/>
                <a:latin typeface="Times New Roman" panose="02020603050405020304" pitchFamily="18" charset="0"/>
                <a:ea typeface="Times New Roman" panose="02020603050405020304" pitchFamily="18" charset="0"/>
              </a:rPr>
              <a:t> 6 RRU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qua </a:t>
            </a:r>
            <a:r>
              <a:rPr lang="en-US" sz="1800" dirty="0" err="1">
                <a:effectLst/>
                <a:latin typeface="Times New Roman" panose="02020603050405020304" pitchFamily="18" charset="0"/>
                <a:ea typeface="Times New Roman" panose="02020603050405020304" pitchFamily="18" charset="0"/>
              </a:rPr>
              <a:t>giao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chuẩn</a:t>
            </a:r>
            <a:r>
              <a:rPr lang="en-US" sz="1800" dirty="0">
                <a:effectLst/>
                <a:latin typeface="Times New Roman" panose="02020603050405020304" pitchFamily="18" charset="0"/>
                <a:ea typeface="Times New Roman" panose="02020603050405020304" pitchFamily="18" charset="0"/>
              </a:rPr>
              <a:t> CPRI. BBU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đặt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rack 19-inch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dạng</a:t>
            </a:r>
            <a:r>
              <a:rPr lang="en-US" sz="1800" dirty="0">
                <a:effectLst/>
                <a:latin typeface="Times New Roman" panose="02020603050405020304" pitchFamily="18" charset="0"/>
                <a:ea typeface="Times New Roman" panose="02020603050405020304" pitchFamily="18" charset="0"/>
              </a:rPr>
              <a:t> “Pizza Box” </a:t>
            </a:r>
            <a:r>
              <a:rPr lang="en-US" sz="1800" dirty="0" err="1">
                <a:effectLst/>
                <a:latin typeface="Times New Roman" panose="02020603050405020304" pitchFamily="18" charset="0"/>
                <a:ea typeface="Times New Roman" panose="02020603050405020304" pitchFamily="18" charset="0"/>
              </a:rPr>
              <a:t>kích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thước</a:t>
            </a:r>
            <a:r>
              <a:rPr lang="en-US" sz="1800" dirty="0">
                <a:effectLst/>
                <a:latin typeface="Times New Roman" panose="02020603050405020304" pitchFamily="18" charset="0"/>
                <a:ea typeface="Times New Roman" panose="02020603050405020304" pitchFamily="18" charset="0"/>
              </a:rPr>
              <a:t> 2U,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nguồn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sát</a:t>
            </a:r>
            <a:r>
              <a:rPr lang="en-US" sz="1800" dirty="0">
                <a:effectLst/>
                <a:latin typeface="Times New Roman" panose="02020603050405020304" pitchFamily="18" charset="0"/>
                <a:ea typeface="Times New Roman" panose="02020603050405020304" pitchFamily="18" charset="0"/>
              </a:rPr>
              <a:t> , </a:t>
            </a:r>
            <a:r>
              <a:rPr lang="en-US" sz="1800" dirty="0" err="1">
                <a:effectLst/>
                <a:latin typeface="Times New Roman" panose="02020603050405020304" pitchFamily="18" charset="0"/>
                <a:ea typeface="Times New Roman" panose="02020603050405020304" pitchFamily="18" charset="0"/>
              </a:rPr>
              <a:t>cảnh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báo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ngoài</a:t>
            </a:r>
            <a:r>
              <a:rPr lang="en-US" sz="1800" dirty="0">
                <a:effectLst/>
                <a:latin typeface="Times New Roman" panose="02020603050405020304" pitchFamily="18" charset="0"/>
                <a:ea typeface="Times New Roman" panose="02020603050405020304" pitchFamily="18" charset="0"/>
              </a:rPr>
              <a:t> qua card PWR+MON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bởi</a:t>
            </a:r>
            <a:r>
              <a:rPr lang="en-US" sz="1800" dirty="0">
                <a:effectLst/>
                <a:latin typeface="Times New Roman" panose="02020603050405020304" pitchFamily="18" charset="0"/>
                <a:ea typeface="Times New Roman" panose="02020603050405020304" pitchFamily="18" charset="0"/>
              </a:rPr>
              <a:t> card FAN.</a:t>
            </a:r>
            <a:endParaRPr dirty="0"/>
          </a:p>
        </p:txBody>
      </p:sp>
    </p:spTree>
    <p:extLst>
      <p:ext uri="{BB962C8B-B14F-4D97-AF65-F5344CB8AC3E}">
        <p14:creationId xmlns:p14="http://schemas.microsoft.com/office/powerpoint/2010/main" val="613732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457200" algn="just">
              <a:lnSpc>
                <a:spcPct val="140000"/>
              </a:lnSpc>
              <a:spcBef>
                <a:spcPts val="300"/>
              </a:spcBef>
              <a:spcAft>
                <a:spcPts val="0"/>
              </a:spcAft>
            </a:pPr>
            <a:r>
              <a:rPr lang="pt-BR" sz="1800" dirty="0">
                <a:effectLst/>
                <a:latin typeface="Times New Roman" panose="02020603050405020304" pitchFamily="18" charset="0"/>
                <a:ea typeface="Times New Roman" panose="02020603050405020304" pitchFamily="18" charset="0"/>
              </a:rPr>
              <a:t>BBU có chức năng giao tiếp với mạng lõi, xử lý tín hiệu băng gốc và giao tiếp với khối xử lý tín hiệu vô tuyến. </a:t>
            </a:r>
            <a:r>
              <a:rPr lang="en-US" sz="1800" dirty="0">
                <a:effectLst/>
                <a:latin typeface="Times New Roman" panose="02020603050405020304" pitchFamily="18" charset="0"/>
                <a:ea typeface="Times New Roman" panose="02020603050405020304" pitchFamily="18" charset="0"/>
              </a:rPr>
              <a:t>BBU </a:t>
            </a:r>
            <a:r>
              <a:rPr lang="en-US" sz="1800" dirty="0" err="1">
                <a:effectLst/>
                <a:latin typeface="Times New Roman" panose="02020603050405020304" pitchFamily="18" charset="0"/>
                <a:ea typeface="Times New Roman" panose="02020603050405020304" pitchFamily="18" charset="0"/>
              </a:rPr>
              <a:t>gồm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chức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sau</a:t>
            </a:r>
            <a:r>
              <a:rPr lang="en-US" sz="1800" dirty="0">
                <a:effectLst/>
                <a:latin typeface="Times New Roman" panose="02020603050405020304" pitchFamily="18"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pPr marL="342900" marR="0" lvl="0" indent="-342900" algn="just">
              <a:lnSpc>
                <a:spcPct val="140000"/>
              </a:lnSpc>
              <a:spcBef>
                <a:spcPts val="0"/>
              </a:spcBef>
              <a:spcAft>
                <a:spcPts val="0"/>
              </a:spcAft>
              <a:buFont typeface="Calibri" panose="020F050202020403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Xử lý dữ liệu cho UE được gửi đến từ mạng lõi.</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40000"/>
              </a:lnSpc>
              <a:spcBef>
                <a:spcPts val="0"/>
              </a:spcBef>
              <a:spcAft>
                <a:spcPts val="0"/>
              </a:spcAft>
              <a:buFont typeface="Calibri" panose="020F050202020403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Xử lý dữ liệu nhận được từ RRU/UE và gửi về mạng lõi.</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40000"/>
              </a:lnSpc>
              <a:spcBef>
                <a:spcPts val="0"/>
              </a:spcBef>
              <a:spcAft>
                <a:spcPts val="0"/>
              </a:spcAft>
              <a:buFont typeface="Calibri" panose="020F050202020403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Cung cấp giao diện với RRU qua cổng quang CPRI (tối đa 6 RRU).</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40000"/>
              </a:lnSpc>
              <a:spcBef>
                <a:spcPts val="0"/>
              </a:spcBef>
              <a:spcAft>
                <a:spcPts val="0"/>
              </a:spcAft>
              <a:buFont typeface="Calibri" panose="020F050202020403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Cung cấp tín hiệu đồng bộ clock giữa eNodeB và mạng lõi.</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40000"/>
              </a:lnSpc>
              <a:spcBef>
                <a:spcPts val="0"/>
              </a:spcBef>
              <a:spcAft>
                <a:spcPts val="0"/>
              </a:spcAft>
              <a:buFont typeface="Calibri" panose="020F050202020403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Thực hiện chức năng OAM hệ thống.  </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40000"/>
              </a:lnSpc>
              <a:spcBef>
                <a:spcPts val="0"/>
              </a:spcBef>
              <a:spcAft>
                <a:spcPts val="0"/>
              </a:spcAft>
              <a:buFont typeface="Calibri" panose="020F0502020204030204" pitchFamily="34"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backhaul qua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cổng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Ethernet.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40000"/>
              </a:lnSpc>
              <a:spcBef>
                <a:spcPts val="0"/>
              </a:spcBef>
              <a:spcAft>
                <a:spcPts val="0"/>
              </a:spcAft>
              <a:buFont typeface="Calibri" panose="020F0502020204030204" pitchFamily="34" charset="0"/>
              <a:buChar char="-"/>
            </a:pPr>
            <a:r>
              <a:rPr lang="en-US" sz="1800" dirty="0" err="1">
                <a:effectLst/>
                <a:latin typeface="Times New Roman" panose="02020603050405020304" pitchFamily="18" charset="0"/>
                <a:ea typeface="Times New Roman" panose="02020603050405020304" pitchFamily="18" charset="0"/>
              </a:rPr>
              <a:t>Đồng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bộ</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 (GPS, IEEE-1588, …)</a:t>
            </a:r>
            <a:endParaRPr lang="en-US" dirty="0"/>
          </a:p>
        </p:txBody>
      </p:sp>
    </p:spTree>
    <p:extLst>
      <p:ext uri="{BB962C8B-B14F-4D97-AF65-F5344CB8AC3E}">
        <p14:creationId xmlns:p14="http://schemas.microsoft.com/office/powerpoint/2010/main" val="2612072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Xử lý tác vụ L2/L3.</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sz="1100" dirty="0">
                <a:effectLst/>
                <a:latin typeface="Times New Roman" panose="02020603050405020304" pitchFamily="18" charset="0"/>
                <a:ea typeface="Calibri" panose="020F0502020204030204" pitchFamily="34" charset="0"/>
                <a:cs typeface="Times New Roman" panose="02020603050405020304" pitchFamily="18" charset="0"/>
              </a:rPr>
              <a:t>Chuyển đổi dữ liệu sang IQ và gửi tới RRU để truyền đi.</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err="1">
                <a:effectLst/>
                <a:latin typeface="Times New Roman" panose="02020603050405020304" pitchFamily="18" charset="0"/>
                <a:ea typeface="Times New Roman" panose="02020603050405020304" pitchFamily="18" charset="0"/>
              </a:rPr>
              <a:t>Đồng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bộ</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theo</a:t>
            </a:r>
            <a:r>
              <a:rPr lang="en-US" sz="1800" dirty="0">
                <a:effectLst/>
                <a:latin typeface="Times New Roman" panose="02020603050405020304" pitchFamily="18" charset="0"/>
                <a:ea typeface="Times New Roman" panose="02020603050405020304" pitchFamily="18" charset="0"/>
              </a:rPr>
              <a:t> GPS </a:t>
            </a:r>
            <a:r>
              <a:rPr lang="en-US" sz="1800" dirty="0" err="1">
                <a:effectLst/>
                <a:latin typeface="Times New Roman" panose="02020603050405020304" pitchFamily="18" charset="0"/>
                <a:ea typeface="Times New Roman" panose="02020603050405020304" pitchFamily="18" charset="0"/>
              </a:rPr>
              <a:t>hoặc</a:t>
            </a:r>
            <a:r>
              <a:rPr lang="en-US" sz="1800" dirty="0">
                <a:effectLst/>
                <a:latin typeface="Times New Roman" panose="02020603050405020304" pitchFamily="18" charset="0"/>
                <a:ea typeface="Times New Roman" panose="02020603050405020304" pitchFamily="18" charset="0"/>
              </a:rPr>
              <a:t> IEEE-1588</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796110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4262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8404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just">
              <a:lnSpc>
                <a:spcPct val="140000"/>
              </a:lnSpc>
              <a:spcBef>
                <a:spcPts val="300"/>
              </a:spcBef>
              <a:spcAft>
                <a:spcPts val="0"/>
              </a:spcAft>
              <a:buNone/>
            </a:pPr>
            <a:r>
              <a:rPr lang="pt-BR" sz="1800" dirty="0">
                <a:effectLst/>
                <a:latin typeface="Times New Roman" panose="02020603050405020304" pitchFamily="18" charset="0"/>
                <a:ea typeface="Times New Roman" panose="02020603050405020304" pitchFamily="18" charset="0"/>
              </a:rPr>
              <a:t>Khối xử lý vô tuyến bao gồm các chức năng chính sau:</a:t>
            </a:r>
            <a:endParaRPr lang="en-US" sz="1800" dirty="0">
              <a:effectLst/>
              <a:latin typeface="Arial" panose="020B0604020202020204" pitchFamily="34" charset="0"/>
              <a:ea typeface="Times New Roman" panose="02020603050405020304" pitchFamily="18" charset="0"/>
            </a:endParaRPr>
          </a:p>
          <a:p>
            <a:pPr marL="342900" marR="0" lvl="0" indent="-342900" algn="just">
              <a:lnSpc>
                <a:spcPct val="140000"/>
              </a:lnSpc>
              <a:spcBef>
                <a:spcPts val="0"/>
              </a:spcBef>
              <a:spcAft>
                <a:spcPts val="0"/>
              </a:spcAft>
              <a:buFont typeface="Symbol" panose="05050102010706020507" pitchFamily="18" charset="2"/>
              <a:buChar char=""/>
            </a:pPr>
            <a:r>
              <a:rPr lang="pt-BR" sz="1800" dirty="0">
                <a:effectLst/>
                <a:latin typeface="Times New Roman" panose="02020603050405020304" pitchFamily="18" charset="0"/>
                <a:ea typeface="Times New Roman" panose="02020603050405020304" pitchFamily="18" charset="0"/>
              </a:rPr>
              <a:t>Xử lý giao tiếp CPRI giữa khối BBU và RRU.</a:t>
            </a:r>
            <a:endParaRPr lang="en-US" sz="1800" dirty="0">
              <a:effectLst/>
              <a:latin typeface="Arial" panose="020B0604020202020204" pitchFamily="34" charset="0"/>
              <a:ea typeface="Times New Roman" panose="02020603050405020304" pitchFamily="18" charset="0"/>
            </a:endParaRPr>
          </a:p>
          <a:p>
            <a:pPr marL="342900" marR="0" lvl="0" indent="-342900" algn="just">
              <a:lnSpc>
                <a:spcPct val="140000"/>
              </a:lnSpc>
              <a:spcBef>
                <a:spcPts val="0"/>
              </a:spcBef>
              <a:spcAft>
                <a:spcPts val="0"/>
              </a:spcAft>
              <a:buFont typeface="Symbol" panose="05050102010706020507" pitchFamily="18" charset="2"/>
              <a:buChar char=""/>
            </a:pPr>
            <a:r>
              <a:rPr lang="pt-BR" sz="1800" dirty="0">
                <a:effectLst/>
                <a:latin typeface="Times New Roman" panose="02020603050405020304" pitchFamily="18" charset="0"/>
                <a:ea typeface="Times New Roman" panose="02020603050405020304" pitchFamily="18" charset="0"/>
              </a:rPr>
              <a:t>Biến đổi tín hiệu số sang tương tự và ngược lại.</a:t>
            </a:r>
            <a:endParaRPr lang="en-US" sz="1800" dirty="0">
              <a:effectLst/>
              <a:latin typeface="Arial" panose="020B0604020202020204" pitchFamily="34" charset="0"/>
              <a:ea typeface="Times New Roman" panose="02020603050405020304" pitchFamily="18" charset="0"/>
            </a:endParaRPr>
          </a:p>
          <a:p>
            <a:pPr marL="342900" marR="0" lvl="0" indent="-342900" algn="just">
              <a:lnSpc>
                <a:spcPct val="140000"/>
              </a:lnSpc>
              <a:spcBef>
                <a:spcPts val="0"/>
              </a:spcBef>
              <a:spcAft>
                <a:spcPts val="0"/>
              </a:spcAft>
              <a:buFont typeface="Symbol" panose="05050102010706020507" pitchFamily="18" charset="2"/>
              <a:buChar char=""/>
            </a:pPr>
            <a:r>
              <a:rPr lang="en-US" sz="1800" dirty="0" err="1">
                <a:effectLst/>
                <a:latin typeface="Times New Roman" panose="02020603050405020304" pitchFamily="18" charset="0"/>
                <a:ea typeface="Times New Roman" panose="02020603050405020304" pitchFamily="18" charset="0"/>
              </a:rPr>
              <a:t>Nâng</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hạ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tần</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Arial" panose="020B0604020202020204" pitchFamily="34" charset="0"/>
              <a:ea typeface="Times New Roman" panose="02020603050405020304" pitchFamily="18" charset="0"/>
            </a:endParaRPr>
          </a:p>
          <a:p>
            <a:pPr marL="342900" marR="0" lvl="0" indent="-342900" algn="just">
              <a:lnSpc>
                <a:spcPct val="140000"/>
              </a:lnSpc>
              <a:spcBef>
                <a:spcPts val="0"/>
              </a:spcBef>
              <a:spcAft>
                <a:spcPts val="0"/>
              </a:spcAft>
              <a:buFont typeface="Symbol" panose="05050102010706020507" pitchFamily="18" charset="2"/>
              <a:buChar char=""/>
            </a:pPr>
            <a:r>
              <a:rPr lang="en-US" sz="1800" dirty="0" err="1">
                <a:effectLst/>
                <a:latin typeface="Times New Roman" panose="02020603050405020304" pitchFamily="18" charset="0"/>
                <a:ea typeface="Times New Roman" panose="02020603050405020304" pitchFamily="18" charset="0"/>
              </a:rPr>
              <a:t>Khuếch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hiệu</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Arial" panose="020B0604020202020204" pitchFamily="34" charset="0"/>
              <a:ea typeface="Times New Roman" panose="02020603050405020304" pitchFamily="18" charset="0"/>
            </a:endParaRPr>
          </a:p>
          <a:p>
            <a:pPr marL="342900" marR="0" lvl="0" indent="-342900" algn="just">
              <a:lnSpc>
                <a:spcPct val="140000"/>
              </a:lnSpc>
              <a:spcBef>
                <a:spcPts val="0"/>
              </a:spcBef>
              <a:spcAft>
                <a:spcPts val="0"/>
              </a:spcAft>
              <a:buFont typeface="Symbol" panose="05050102010706020507" pitchFamily="18" charset="2"/>
              <a:buChar char=""/>
            </a:pPr>
            <a:r>
              <a:rPr lang="en-US" sz="1800" dirty="0" err="1">
                <a:effectLst/>
                <a:latin typeface="Times New Roman" panose="02020603050405020304" pitchFamily="18" charset="0"/>
                <a:ea typeface="Times New Roman" panose="02020603050405020304" pitchFamily="18" charset="0"/>
              </a:rPr>
              <a:t>Đo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suất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Arial" panose="020B0604020202020204" pitchFamily="34" charset="0"/>
              <a:ea typeface="Times New Roman" panose="02020603050405020304" pitchFamily="18" charset="0"/>
            </a:endParaRPr>
          </a:p>
          <a:p>
            <a:pPr marL="342900" marR="0" lvl="0" indent="-342900" algn="just">
              <a:lnSpc>
                <a:spcPct val="140000"/>
              </a:lnSpc>
              <a:spcBef>
                <a:spcPts val="0"/>
              </a:spcBef>
              <a:spcAft>
                <a:spcPts val="0"/>
              </a:spcAft>
              <a:buFont typeface="Symbol" panose="05050102010706020507" pitchFamily="18" charset="2"/>
              <a:buChar char=""/>
            </a:pPr>
            <a:r>
              <a:rPr lang="en-US" sz="1800" dirty="0" err="1">
                <a:effectLst/>
                <a:latin typeface="Times New Roman" panose="02020603050405020304" pitchFamily="18" charset="0"/>
                <a:ea typeface="Times New Roman" panose="02020603050405020304" pitchFamily="18" charset="0"/>
              </a:rPr>
              <a:t>Khối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nguồn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bị</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Arial" panose="020B0604020202020204" pitchFamily="34" charset="0"/>
              <a:ea typeface="Times New Roman" panose="02020603050405020304" pitchFamily="18" charset="0"/>
            </a:endParaRPr>
          </a:p>
          <a:p>
            <a:pPr marL="342900" marR="0" lvl="0" indent="-342900" algn="just">
              <a:lnSpc>
                <a:spcPct val="140000"/>
              </a:lnSpc>
              <a:spcBef>
                <a:spcPts val="0"/>
              </a:spcBef>
              <a:spcAft>
                <a:spcPts val="0"/>
              </a:spcAft>
              <a:buFont typeface="Symbol" panose="05050102010706020507" pitchFamily="18" charset="2"/>
              <a:buChar char=""/>
            </a:pPr>
            <a:r>
              <a:rPr lang="en-US" sz="1800" dirty="0" err="1">
                <a:effectLst/>
                <a:latin typeface="Times New Roman" panose="02020603050405020304" pitchFamily="18" charset="0"/>
                <a:ea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chế</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chế</a:t>
            </a:r>
            <a:r>
              <a:rPr lang="en-US" sz="1800" dirty="0">
                <a:effectLst/>
                <a:latin typeface="Times New Roman" panose="02020603050405020304" pitchFamily="18" charset="0"/>
                <a:ea typeface="Times New Roman" panose="02020603050405020304" pitchFamily="18" charset="0"/>
              </a:rPr>
              <a:t> IQ.</a:t>
            </a:r>
            <a:endParaRPr lang="en-US" sz="18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02840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Giao </a:t>
            </a:r>
            <a:r>
              <a:rPr lang="en-US" dirty="0" err="1"/>
              <a:t>diện</a:t>
            </a:r>
            <a:r>
              <a:rPr lang="en-US" dirty="0"/>
              <a:t> </a:t>
            </a:r>
            <a:r>
              <a:rPr lang="en-US" dirty="0" err="1"/>
              <a:t>kết</a:t>
            </a:r>
            <a:r>
              <a:rPr lang="en-US" dirty="0"/>
              <a:t> </a:t>
            </a:r>
            <a:r>
              <a:rPr lang="en-US" dirty="0" err="1"/>
              <a:t>nối</a:t>
            </a:r>
            <a:r>
              <a:rPr lang="en-US" dirty="0"/>
              <a:t> </a:t>
            </a:r>
            <a:r>
              <a:rPr lang="en-US" dirty="0" err="1"/>
              <a:t>của</a:t>
            </a:r>
            <a:r>
              <a:rPr lang="en-US" dirty="0"/>
              <a:t> </a:t>
            </a:r>
            <a:r>
              <a:rPr lang="en-US" dirty="0" err="1"/>
              <a:t>thiết</a:t>
            </a:r>
            <a:r>
              <a:rPr lang="en-US" dirty="0"/>
              <a:t> </a:t>
            </a:r>
            <a:r>
              <a:rPr lang="en-US" dirty="0" err="1"/>
              <a:t>bị</a:t>
            </a:r>
            <a:r>
              <a:rPr lang="en-US" dirty="0"/>
              <a:t> RRU</a:t>
            </a:r>
          </a:p>
        </p:txBody>
      </p:sp>
    </p:spTree>
    <p:extLst>
      <p:ext uri="{BB962C8B-B14F-4D97-AF65-F5344CB8AC3E}">
        <p14:creationId xmlns:p14="http://schemas.microsoft.com/office/powerpoint/2010/main" val="2619538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800" dirty="0" err="1">
                <a:solidFill>
                  <a:srgbClr val="2F3035"/>
                </a:solidFill>
                <a:effectLst/>
              </a:rPr>
              <a:t>Các</a:t>
            </a:r>
            <a:r>
              <a:rPr lang="en-US" sz="800" dirty="0">
                <a:solidFill>
                  <a:srgbClr val="2F3035"/>
                </a:solidFill>
                <a:effectLst/>
              </a:rPr>
              <a:t> </a:t>
            </a:r>
            <a:r>
              <a:rPr lang="en-US" sz="800" dirty="0" err="1">
                <a:solidFill>
                  <a:srgbClr val="2F3035"/>
                </a:solidFill>
                <a:effectLst/>
              </a:rPr>
              <a:t>bộ</a:t>
            </a:r>
            <a:r>
              <a:rPr lang="en-US" sz="800" dirty="0">
                <a:solidFill>
                  <a:srgbClr val="2F3035"/>
                </a:solidFill>
                <a:effectLst/>
              </a:rPr>
              <a:t> </a:t>
            </a:r>
            <a:r>
              <a:rPr lang="en-US" sz="800" dirty="0" err="1">
                <a:solidFill>
                  <a:srgbClr val="2F3035"/>
                </a:solidFill>
                <a:effectLst/>
              </a:rPr>
              <a:t>lọc</a:t>
            </a:r>
            <a:r>
              <a:rPr lang="en-US" sz="800" dirty="0">
                <a:solidFill>
                  <a:srgbClr val="2F3035"/>
                </a:solidFill>
                <a:effectLst/>
              </a:rPr>
              <a:t> </a:t>
            </a:r>
            <a:r>
              <a:rPr lang="en-US" sz="800" dirty="0" err="1">
                <a:solidFill>
                  <a:srgbClr val="2F3035"/>
                </a:solidFill>
                <a:effectLst/>
              </a:rPr>
              <a:t>trên</a:t>
            </a:r>
            <a:r>
              <a:rPr lang="en-US" sz="800" dirty="0">
                <a:solidFill>
                  <a:srgbClr val="2F3035"/>
                </a:solidFill>
                <a:effectLst/>
              </a:rPr>
              <a:t> Duplexer </a:t>
            </a:r>
            <a:r>
              <a:rPr lang="en-US" sz="800" dirty="0" err="1">
                <a:solidFill>
                  <a:srgbClr val="2F3035"/>
                </a:solidFill>
                <a:effectLst/>
              </a:rPr>
              <a:t>có</a:t>
            </a:r>
            <a:r>
              <a:rPr lang="en-US" sz="800" dirty="0">
                <a:solidFill>
                  <a:srgbClr val="2F3035"/>
                </a:solidFill>
                <a:effectLst/>
              </a:rPr>
              <a:t> </a:t>
            </a:r>
            <a:r>
              <a:rPr lang="en-US" sz="800" dirty="0" err="1">
                <a:solidFill>
                  <a:srgbClr val="2F3035"/>
                </a:solidFill>
                <a:effectLst/>
              </a:rPr>
              <a:t>những</a:t>
            </a:r>
            <a:r>
              <a:rPr lang="en-US" sz="800" dirty="0">
                <a:solidFill>
                  <a:srgbClr val="2F3035"/>
                </a:solidFill>
                <a:effectLst/>
              </a:rPr>
              <a:t> </a:t>
            </a:r>
            <a:r>
              <a:rPr lang="en-US" sz="800" dirty="0" err="1">
                <a:solidFill>
                  <a:srgbClr val="2F3035"/>
                </a:solidFill>
                <a:effectLst/>
              </a:rPr>
              <a:t>nhiệm</a:t>
            </a:r>
            <a:r>
              <a:rPr lang="en-US" sz="800" dirty="0">
                <a:solidFill>
                  <a:srgbClr val="2F3035"/>
                </a:solidFill>
                <a:effectLst/>
              </a:rPr>
              <a:t> </a:t>
            </a:r>
            <a:r>
              <a:rPr lang="en-US" sz="800" dirty="0" err="1">
                <a:solidFill>
                  <a:srgbClr val="2F3035"/>
                </a:solidFill>
                <a:effectLst/>
              </a:rPr>
              <a:t>vụ</a:t>
            </a:r>
            <a:r>
              <a:rPr lang="en-US" sz="800" dirty="0">
                <a:solidFill>
                  <a:srgbClr val="2F3035"/>
                </a:solidFill>
                <a:effectLst/>
              </a:rPr>
              <a:t> </a:t>
            </a:r>
            <a:r>
              <a:rPr lang="en-US" sz="800" dirty="0" err="1">
                <a:solidFill>
                  <a:srgbClr val="2F3035"/>
                </a:solidFill>
                <a:effectLst/>
              </a:rPr>
              <a:t>sau</a:t>
            </a:r>
            <a:r>
              <a:rPr lang="en-US" sz="800" dirty="0">
                <a:solidFill>
                  <a:srgbClr val="2F3035"/>
                </a:solidFill>
                <a:effectLst/>
              </a:rPr>
              <a:t>:</a:t>
            </a:r>
            <a:endParaRPr lang="en-US" sz="800" dirty="0"/>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vi-VN" sz="800" dirty="0"/>
              <a:t>Lọc bỏ tín hiệu ở các dải tần số không mong muốn do đó Duplexer phải được thiết kế để phù hợp với dải tần hoạt động của khối TRX.</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vi-VN" sz="800" dirty="0"/>
              <a:t>Cách ly tín hiệu thu và tín hiệu phát. Do tín hiệu phát và tín hiệu thu sử dụng cùng dải tần (gần nhau) và truyền đồng thời trên cùng port anten, cần có bộ lọc chọn lọc tần số tốt để tách riêng được tín hiệu phát và tín hiệu thu, tránh để tín hiệu thu ảnh hưởng đến phía phát và ngược lại.</a:t>
            </a:r>
          </a:p>
          <a:p>
            <a:pPr marL="139700" indent="0">
              <a:buNone/>
            </a:pPr>
            <a:endParaRPr lang="en-US" dirty="0"/>
          </a:p>
        </p:txBody>
      </p:sp>
    </p:spTree>
    <p:extLst>
      <p:ext uri="{BB962C8B-B14F-4D97-AF65-F5344CB8AC3E}">
        <p14:creationId xmlns:p14="http://schemas.microsoft.com/office/powerpoint/2010/main" val="2320292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05019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05019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51948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66648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66648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866648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lỗi</a:t>
            </a:r>
            <a:r>
              <a:rPr lang="vi-VN" sz="1800" dirty="0">
                <a:effectLst/>
                <a:latin typeface="Times New Roman" panose="02020603050405020304" pitchFamily="18" charset="0"/>
                <a:ea typeface="Times New Roman" panose="02020603050405020304" pitchFamily="18" charset="0"/>
              </a:rPr>
              <a:t>: là đảm bảo hoạt động của các thiết bị và chất lượng dịch vụ mạng là bình thường.</a:t>
            </a:r>
            <a:endParaRPr lang="en-US" dirty="0"/>
          </a:p>
        </p:txBody>
      </p:sp>
    </p:spTree>
    <p:extLst>
      <p:ext uri="{BB962C8B-B14F-4D97-AF65-F5344CB8AC3E}">
        <p14:creationId xmlns:p14="http://schemas.microsoft.com/office/powerpoint/2010/main" val="3748784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38201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02739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74972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17192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17192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05019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05019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Tần số là tài nguyên quốc gia</a:t>
            </a:r>
          </a:p>
          <a:p>
            <a:pPr marL="0" lvl="0" indent="0">
              <a:spcBef>
                <a:spcPts val="0"/>
              </a:spcBef>
              <a:spcAft>
                <a:spcPts val="0"/>
              </a:spcAft>
              <a:buNone/>
            </a:pPr>
            <a:r>
              <a:rPr lang="en-US"/>
              <a:t>RRU phát theo tần số</a:t>
            </a:r>
          </a:p>
          <a:p>
            <a:pPr marL="0" lvl="0" indent="0">
              <a:spcBef>
                <a:spcPts val="0"/>
              </a:spcBef>
              <a:spcAft>
                <a:spcPts val="0"/>
              </a:spcAft>
              <a:buNone/>
            </a:pPr>
            <a:r>
              <a:rPr lang="en-US"/>
              <a:t>Trạm Lab dùng tần số viettel</a:t>
            </a:r>
            <a:endParaRPr/>
          </a:p>
        </p:txBody>
      </p:sp>
    </p:spTree>
    <p:extLst>
      <p:ext uri="{BB962C8B-B14F-4D97-AF65-F5344CB8AC3E}">
        <p14:creationId xmlns:p14="http://schemas.microsoft.com/office/powerpoint/2010/main" val="2269352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55673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Shape 10"/>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11" name="Shape 11"/>
          <p:cNvGrpSpPr/>
          <p:nvPr/>
        </p:nvGrpSpPr>
        <p:grpSpPr>
          <a:xfrm>
            <a:off x="0" y="-7088"/>
            <a:ext cx="8661398" cy="5150588"/>
            <a:chOff x="0" y="-7088"/>
            <a:chExt cx="8661398" cy="5150588"/>
          </a:xfrm>
        </p:grpSpPr>
        <p:sp>
          <p:nvSpPr>
            <p:cNvPr id="12" name="Shape 12"/>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14" name="Shape 14"/>
          <p:cNvGrpSpPr/>
          <p:nvPr/>
        </p:nvGrpSpPr>
        <p:grpSpPr>
          <a:xfrm rot="10800000" flipH="1">
            <a:off x="1" y="1090763"/>
            <a:ext cx="8847502" cy="2961975"/>
            <a:chOff x="-8178042" y="-4493254"/>
            <a:chExt cx="19483598" cy="6522736"/>
          </a:xfrm>
        </p:grpSpPr>
        <p:sp>
          <p:nvSpPr>
            <p:cNvPr id="15" name="Shape 15"/>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16" name="Shape 16"/>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17" name="Shape 17"/>
          <p:cNvGrpSpPr/>
          <p:nvPr/>
        </p:nvGrpSpPr>
        <p:grpSpPr>
          <a:xfrm>
            <a:off x="3677236" y="4278349"/>
            <a:ext cx="5480829" cy="432996"/>
            <a:chOff x="5582265" y="4646738"/>
            <a:chExt cx="5480829" cy="432996"/>
          </a:xfrm>
        </p:grpSpPr>
        <p:sp>
          <p:nvSpPr>
            <p:cNvPr id="18" name="Shape 18"/>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9" name="Shape 19"/>
            <p:cNvGrpSpPr/>
            <p:nvPr/>
          </p:nvGrpSpPr>
          <p:grpSpPr>
            <a:xfrm flipH="1">
              <a:off x="5585232" y="4646738"/>
              <a:ext cx="5477861" cy="304551"/>
              <a:chOff x="-24158748" y="330075"/>
              <a:chExt cx="30568423" cy="1699506"/>
            </a:xfrm>
          </p:grpSpPr>
          <p:sp>
            <p:nvSpPr>
              <p:cNvPr id="20" name="Shape 20"/>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 name="Shape 21"/>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22" name="Shape 2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Shape 82"/>
          <p:cNvGrpSpPr/>
          <p:nvPr/>
        </p:nvGrpSpPr>
        <p:grpSpPr>
          <a:xfrm>
            <a:off x="-4" y="40"/>
            <a:ext cx="7072430" cy="1327315"/>
            <a:chOff x="-4" y="40"/>
            <a:chExt cx="7072430" cy="1327315"/>
          </a:xfrm>
        </p:grpSpPr>
        <p:sp>
          <p:nvSpPr>
            <p:cNvPr id="83" name="Shape 83"/>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84" name="Shape 84"/>
            <p:cNvGrpSpPr/>
            <p:nvPr/>
          </p:nvGrpSpPr>
          <p:grpSpPr>
            <a:xfrm rot="10800000" flipH="1">
              <a:off x="3" y="40"/>
              <a:ext cx="6756168" cy="1327315"/>
              <a:chOff x="-2168138" y="330075"/>
              <a:chExt cx="8650663" cy="1699506"/>
            </a:xfrm>
          </p:grpSpPr>
          <p:sp>
            <p:nvSpPr>
              <p:cNvPr id="85" name="Shape 85"/>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86" name="Shape 86"/>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87" name="Shape 87"/>
            <p:cNvGrpSpPr/>
            <p:nvPr/>
          </p:nvGrpSpPr>
          <p:grpSpPr>
            <a:xfrm rot="10800000" flipH="1">
              <a:off x="-4" y="381007"/>
              <a:ext cx="7072430" cy="771744"/>
              <a:chOff x="-9092084" y="330075"/>
              <a:chExt cx="15574609" cy="1699501"/>
            </a:xfrm>
          </p:grpSpPr>
          <p:sp>
            <p:nvSpPr>
              <p:cNvPr id="88" name="Shape 88"/>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89" name="Shape 89"/>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grpSp>
        <p:nvGrpSpPr>
          <p:cNvPr id="90" name="Shape 90"/>
          <p:cNvGrpSpPr/>
          <p:nvPr/>
        </p:nvGrpSpPr>
        <p:grpSpPr>
          <a:xfrm>
            <a:off x="6946842" y="4472723"/>
            <a:ext cx="2202830" cy="670795"/>
            <a:chOff x="5575242" y="4472723"/>
            <a:chExt cx="2202830" cy="670795"/>
          </a:xfrm>
        </p:grpSpPr>
        <p:sp>
          <p:nvSpPr>
            <p:cNvPr id="91" name="Shape 91"/>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92" name="Shape 92"/>
            <p:cNvGrpSpPr/>
            <p:nvPr/>
          </p:nvGrpSpPr>
          <p:grpSpPr>
            <a:xfrm flipH="1">
              <a:off x="5734850" y="4472723"/>
              <a:ext cx="2040837" cy="670795"/>
              <a:chOff x="1297954" y="330075"/>
              <a:chExt cx="5169293" cy="1699506"/>
            </a:xfrm>
          </p:grpSpPr>
          <p:sp>
            <p:nvSpPr>
              <p:cNvPr id="93" name="Shape 93"/>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4" name="Shape 94"/>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5" name="Shape 95"/>
            <p:cNvGrpSpPr/>
            <p:nvPr/>
          </p:nvGrpSpPr>
          <p:grpSpPr>
            <a:xfrm flipH="1">
              <a:off x="5578209" y="4646738"/>
              <a:ext cx="2199863" cy="304563"/>
              <a:chOff x="-5827153" y="330075"/>
              <a:chExt cx="12276019" cy="1699569"/>
            </a:xfrm>
          </p:grpSpPr>
          <p:sp>
            <p:nvSpPr>
              <p:cNvPr id="96" name="Shape 96"/>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7" name="Shape 97"/>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98" name="Shape 9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Shape 99"/>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Shape 100"/>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Shape 10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Shape 16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grpSp>
        <p:nvGrpSpPr>
          <p:cNvPr id="164" name="Shape 164"/>
          <p:cNvGrpSpPr/>
          <p:nvPr/>
        </p:nvGrpSpPr>
        <p:grpSpPr>
          <a:xfrm>
            <a:off x="6946842" y="4472723"/>
            <a:ext cx="2202830" cy="670795"/>
            <a:chOff x="5575242" y="4472723"/>
            <a:chExt cx="2202830" cy="670795"/>
          </a:xfrm>
        </p:grpSpPr>
        <p:sp>
          <p:nvSpPr>
            <p:cNvPr id="165" name="Shape 165"/>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6" name="Shape 166"/>
            <p:cNvGrpSpPr/>
            <p:nvPr/>
          </p:nvGrpSpPr>
          <p:grpSpPr>
            <a:xfrm flipH="1">
              <a:off x="5734850" y="4472723"/>
              <a:ext cx="2040837" cy="670795"/>
              <a:chOff x="1297954" y="330075"/>
              <a:chExt cx="5169293" cy="1699506"/>
            </a:xfrm>
          </p:grpSpPr>
          <p:sp>
            <p:nvSpPr>
              <p:cNvPr id="167" name="Shape 167"/>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 name="Shape 168"/>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9" name="Shape 169"/>
            <p:cNvGrpSpPr/>
            <p:nvPr/>
          </p:nvGrpSpPr>
          <p:grpSpPr>
            <a:xfrm flipH="1">
              <a:off x="5578209" y="4646738"/>
              <a:ext cx="2199863" cy="304563"/>
              <a:chOff x="-5827153" y="330075"/>
              <a:chExt cx="12276019" cy="1699569"/>
            </a:xfrm>
          </p:grpSpPr>
          <p:sp>
            <p:nvSpPr>
              <p:cNvPr id="170" name="Shape 170"/>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1" name="Shape 171"/>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172" name="Shape 172"/>
          <p:cNvGrpSpPr/>
          <p:nvPr/>
        </p:nvGrpSpPr>
        <p:grpSpPr>
          <a:xfrm rot="10800000">
            <a:off x="-8" y="-2"/>
            <a:ext cx="2202830" cy="670795"/>
            <a:chOff x="5575242" y="4472723"/>
            <a:chExt cx="2202830" cy="670795"/>
          </a:xfrm>
        </p:grpSpPr>
        <p:sp>
          <p:nvSpPr>
            <p:cNvPr id="173" name="Shape 173"/>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4" name="Shape 174"/>
            <p:cNvGrpSpPr/>
            <p:nvPr/>
          </p:nvGrpSpPr>
          <p:grpSpPr>
            <a:xfrm flipH="1">
              <a:off x="5734850" y="4472723"/>
              <a:ext cx="2040837" cy="670795"/>
              <a:chOff x="1297954" y="330075"/>
              <a:chExt cx="5169293" cy="1699506"/>
            </a:xfrm>
          </p:grpSpPr>
          <p:sp>
            <p:nvSpPr>
              <p:cNvPr id="175" name="Shape 175"/>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6" name="Shape 176"/>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7" name="Shape 177"/>
            <p:cNvGrpSpPr/>
            <p:nvPr/>
          </p:nvGrpSpPr>
          <p:grpSpPr>
            <a:xfrm flipH="1">
              <a:off x="5578209" y="4646738"/>
              <a:ext cx="2199863" cy="304563"/>
              <a:chOff x="-5827153" y="330075"/>
              <a:chExt cx="12276019" cy="1699569"/>
            </a:xfrm>
          </p:grpSpPr>
          <p:sp>
            <p:nvSpPr>
              <p:cNvPr id="178" name="Shape 178"/>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9" name="Shape 179"/>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Shape 7"/>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lstStyle>
            <a:lvl1pPr marL="457200" lvl="0" indent="-3810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Shape 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rgbClr val="FFFFFF"/>
                </a:solidFill>
                <a:latin typeface="Roboto Condensed"/>
                <a:ea typeface="Roboto Condensed"/>
                <a:cs typeface="Roboto Condensed"/>
                <a:sym typeface="Roboto Condensed"/>
              </a:defRPr>
            </a:lvl1pPr>
            <a:lvl2pPr lvl="1" algn="r">
              <a:buNone/>
              <a:defRPr sz="1200" b="1">
                <a:solidFill>
                  <a:srgbClr val="FFFFFF"/>
                </a:solidFill>
                <a:latin typeface="Roboto Condensed"/>
                <a:ea typeface="Roboto Condensed"/>
                <a:cs typeface="Roboto Condensed"/>
                <a:sym typeface="Roboto Condensed"/>
              </a:defRPr>
            </a:lvl2pPr>
            <a:lvl3pPr lvl="2" algn="r">
              <a:buNone/>
              <a:defRPr sz="1200" b="1">
                <a:solidFill>
                  <a:srgbClr val="FFFFFF"/>
                </a:solidFill>
                <a:latin typeface="Roboto Condensed"/>
                <a:ea typeface="Roboto Condensed"/>
                <a:cs typeface="Roboto Condensed"/>
                <a:sym typeface="Roboto Condensed"/>
              </a:defRPr>
            </a:lvl3pPr>
            <a:lvl4pPr lvl="3" algn="r">
              <a:buNone/>
              <a:defRPr sz="1200" b="1">
                <a:solidFill>
                  <a:srgbClr val="FFFFFF"/>
                </a:solidFill>
                <a:latin typeface="Roboto Condensed"/>
                <a:ea typeface="Roboto Condensed"/>
                <a:cs typeface="Roboto Condensed"/>
                <a:sym typeface="Roboto Condensed"/>
              </a:defRPr>
            </a:lvl4pPr>
            <a:lvl5pPr lvl="4" algn="r">
              <a:buNone/>
              <a:defRPr sz="1200" b="1">
                <a:solidFill>
                  <a:srgbClr val="FFFFFF"/>
                </a:solidFill>
                <a:latin typeface="Roboto Condensed"/>
                <a:ea typeface="Roboto Condensed"/>
                <a:cs typeface="Roboto Condensed"/>
                <a:sym typeface="Roboto Condensed"/>
              </a:defRPr>
            </a:lvl5pPr>
            <a:lvl6pPr lvl="5" algn="r">
              <a:buNone/>
              <a:defRPr sz="1200" b="1">
                <a:solidFill>
                  <a:srgbClr val="FFFFFF"/>
                </a:solidFill>
                <a:latin typeface="Roboto Condensed"/>
                <a:ea typeface="Roboto Condensed"/>
                <a:cs typeface="Roboto Condensed"/>
                <a:sym typeface="Roboto Condensed"/>
              </a:defRPr>
            </a:lvl6pPr>
            <a:lvl7pPr lvl="6" algn="r">
              <a:buNone/>
              <a:defRPr sz="1200" b="1">
                <a:solidFill>
                  <a:srgbClr val="FFFFFF"/>
                </a:solidFill>
                <a:latin typeface="Roboto Condensed"/>
                <a:ea typeface="Roboto Condensed"/>
                <a:cs typeface="Roboto Condensed"/>
                <a:sym typeface="Roboto Condensed"/>
              </a:defRPr>
            </a:lvl7pPr>
            <a:lvl8pPr lvl="7" algn="r">
              <a:buNone/>
              <a:defRPr sz="1200" b="1">
                <a:solidFill>
                  <a:srgbClr val="FFFFFF"/>
                </a:solidFill>
                <a:latin typeface="Roboto Condensed"/>
                <a:ea typeface="Roboto Condensed"/>
                <a:cs typeface="Roboto Condensed"/>
                <a:sym typeface="Roboto Condensed"/>
              </a:defRPr>
            </a:lvl8pPr>
            <a:lvl9pPr lvl="8" algn="r">
              <a:buNone/>
              <a:defRPr sz="1200" b="1">
                <a:solidFill>
                  <a:srgbClr val="FFFFFF"/>
                </a:solidFill>
                <a:latin typeface="Roboto Condensed"/>
                <a:ea typeface="Roboto Condensed"/>
                <a:cs typeface="Roboto Condensed"/>
                <a:sym typeface="Roboto Condensed"/>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notesSlide" Target="../notesSlides/notesSlide11.xml"/><Relationship Id="rId7"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3.emf"/><Relationship Id="rId5" Type="http://schemas.openxmlformats.org/officeDocument/2006/relationships/package" Target="../embeddings/Microsoft_Visio_Drawing.vsdx"/><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17.jpe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jpg"/></Relationships>
</file>

<file path=ppt/slides/_rels/slide23.xml.rels><?xml version="1.0" encoding="UTF-8" standalone="yes"?>
<Relationships xmlns="http://schemas.openxmlformats.org/package/2006/relationships"><Relationship Id="rId8" Type="http://schemas.openxmlformats.org/officeDocument/2006/relationships/hyperlink" Target="http://www.kathrein-scala.com/library/patterns/" TargetMode="External"/><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0.png"/><Relationship Id="rId11" Type="http://schemas.openxmlformats.org/officeDocument/2006/relationships/hyperlink" Target="http://www.rfsworld.com/product-solutions-results,560,1.html&amp;sol=all-products" TargetMode="External"/><Relationship Id="rId5" Type="http://schemas.openxmlformats.org/officeDocument/2006/relationships/image" Target="../media/image29.png"/><Relationship Id="rId10" Type="http://schemas.openxmlformats.org/officeDocument/2006/relationships/hyperlink" Target="http://www1.huawei.com/en/products/radio-access/antenna/antenna/product-search/index.htm" TargetMode="External"/><Relationship Id="rId4" Type="http://schemas.openxmlformats.org/officeDocument/2006/relationships/image" Target="../media/image2.jpg"/><Relationship Id="rId9" Type="http://schemas.openxmlformats.org/officeDocument/2006/relationships/hyperlink" Target="http://www.commscope.com/catalog/wireless/product_narrow.aspx?id=76"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jp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36.emf"/></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37.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jp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2.jp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4.jpeg"/><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ctrTitle"/>
          </p:nvPr>
        </p:nvSpPr>
        <p:spPr>
          <a:xfrm>
            <a:off x="310393" y="1090750"/>
            <a:ext cx="7494664" cy="29619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4000" dirty="0"/>
              <a:t>CẤU TẠO, CHỨC NĂNG &amp; VẬN HÀNH KHAI THÁC </a:t>
            </a:r>
            <a:br>
              <a:rPr lang="en" sz="4000" dirty="0"/>
            </a:br>
            <a:r>
              <a:rPr lang="en" sz="4000" dirty="0"/>
              <a:t>THIẾT BỊ ENODEB CỦA VIETTEL</a:t>
            </a:r>
            <a:endParaRPr sz="4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6664" y="167180"/>
            <a:ext cx="655433" cy="4628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904" y="167180"/>
            <a:ext cx="655432" cy="462862"/>
          </a:xfrm>
          <a:prstGeom prst="rect">
            <a:avLst/>
          </a:prstGeom>
        </p:spPr>
      </p:pic>
      <p:sp>
        <p:nvSpPr>
          <p:cNvPr id="7" name="Shape 184"/>
          <p:cNvSpPr txBox="1">
            <a:spLocks/>
          </p:cNvSpPr>
          <p:nvPr/>
        </p:nvSpPr>
        <p:spPr>
          <a:xfrm>
            <a:off x="7746274" y="4323806"/>
            <a:ext cx="1311416" cy="2208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9pPr>
          </a:lstStyle>
          <a:p>
            <a:pPr algn="r"/>
            <a:r>
              <a:rPr lang="en-US" sz="1300" dirty="0"/>
              <a:t>19/10/2020</a:t>
            </a:r>
          </a:p>
        </p:txBody>
      </p:sp>
      <p:sp>
        <p:nvSpPr>
          <p:cNvPr id="8" name="Shape 184"/>
          <p:cNvSpPr txBox="1">
            <a:spLocks/>
          </p:cNvSpPr>
          <p:nvPr/>
        </p:nvSpPr>
        <p:spPr>
          <a:xfrm>
            <a:off x="3871156" y="4323806"/>
            <a:ext cx="4059505" cy="2208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9pPr>
          </a:lstStyle>
          <a:p>
            <a:r>
              <a:rPr lang="en-US" sz="1300" dirty="0" err="1"/>
              <a:t>Tác</a:t>
            </a:r>
            <a:r>
              <a:rPr lang="en-US" sz="1300" dirty="0"/>
              <a:t> </a:t>
            </a:r>
            <a:r>
              <a:rPr lang="en-US" sz="1300" dirty="0" err="1"/>
              <a:t>giả</a:t>
            </a:r>
            <a:r>
              <a:rPr lang="en-US" sz="1300" dirty="0"/>
              <a:t>: </a:t>
            </a:r>
            <a:r>
              <a:rPr lang="en-US" sz="1300" dirty="0" err="1"/>
              <a:t>Đỗ</a:t>
            </a:r>
            <a:r>
              <a:rPr lang="en-US" sz="1300" dirty="0"/>
              <a:t> </a:t>
            </a:r>
            <a:r>
              <a:rPr lang="en-US" sz="1300" dirty="0" err="1"/>
              <a:t>Ngọc</a:t>
            </a:r>
            <a:r>
              <a:rPr lang="en-US" sz="1300" dirty="0"/>
              <a:t> Long, </a:t>
            </a:r>
            <a:r>
              <a:rPr lang="en-US" sz="1300" dirty="0" err="1"/>
              <a:t>Nguyễn</a:t>
            </a:r>
            <a:r>
              <a:rPr lang="en-US" sz="1300" dirty="0"/>
              <a:t> Thanh Long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NỘI DUNG</a:t>
            </a:r>
            <a:endParaRPr/>
          </a:p>
        </p:txBody>
      </p:sp>
      <p:sp>
        <p:nvSpPr>
          <p:cNvPr id="192" name="Shape 19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10</a:t>
            </a:fld>
            <a:endParaRPr/>
          </a:p>
        </p:txBody>
      </p:sp>
      <p:sp>
        <p:nvSpPr>
          <p:cNvPr id="193" name="Shape 193"/>
          <p:cNvSpPr txBox="1">
            <a:spLocks noGrp="1"/>
          </p:cNvSpPr>
          <p:nvPr>
            <p:ph type="body" idx="1"/>
          </p:nvPr>
        </p:nvSpPr>
        <p:spPr>
          <a:xfrm>
            <a:off x="931572" y="1335864"/>
            <a:ext cx="7613912" cy="2558154"/>
          </a:xfrm>
          <a:prstGeom prst="rect">
            <a:avLst/>
          </a:prstGeom>
        </p:spPr>
        <p:txBody>
          <a:bodyPr spcFirstLastPara="1" wrap="square" lIns="91425" tIns="91425" rIns="91425" bIns="91425" anchor="t" anchorCtr="0">
            <a:noAutofit/>
          </a:bodyPr>
          <a:lstStyle/>
          <a:p>
            <a:pPr marL="0" lvl="0" indent="0">
              <a:lnSpc>
                <a:spcPct val="180000"/>
              </a:lnSpc>
              <a:buClr>
                <a:schemeClr val="dk1"/>
              </a:buClr>
              <a:buSzPts val="1100"/>
              <a:buNone/>
            </a:pPr>
            <a:r>
              <a:rPr lang="vi-VN" sz="2400" b="1" dirty="0">
                <a:solidFill>
                  <a:schemeClr val="accent1">
                    <a:lumMod val="40000"/>
                    <a:lumOff val="60000"/>
                  </a:schemeClr>
                </a:solidFill>
              </a:rPr>
              <a:t>PHẦN </a:t>
            </a:r>
            <a:r>
              <a:rPr lang="en-US" sz="2400" b="1" dirty="0">
                <a:solidFill>
                  <a:schemeClr val="accent1">
                    <a:lumMod val="40000"/>
                    <a:lumOff val="60000"/>
                  </a:schemeClr>
                </a:solidFill>
              </a:rPr>
              <a:t>1</a:t>
            </a:r>
            <a:r>
              <a:rPr lang="vi-VN" sz="2400" b="1" dirty="0">
                <a:solidFill>
                  <a:schemeClr val="accent1">
                    <a:lumMod val="40000"/>
                    <a:lumOff val="60000"/>
                  </a:schemeClr>
                </a:solidFill>
              </a:rPr>
              <a:t>: </a:t>
            </a:r>
            <a:r>
              <a:rPr lang="en-US" sz="2400" b="1" dirty="0" err="1">
                <a:solidFill>
                  <a:schemeClr val="accent1">
                    <a:lumMod val="40000"/>
                    <a:lumOff val="60000"/>
                  </a:schemeClr>
                </a:solidFill>
              </a:rPr>
              <a:t>Sơ</a:t>
            </a:r>
            <a:r>
              <a:rPr lang="en-US" sz="2400" b="1" dirty="0">
                <a:solidFill>
                  <a:schemeClr val="accent1">
                    <a:lumMod val="40000"/>
                    <a:lumOff val="60000"/>
                  </a:schemeClr>
                </a:solidFill>
              </a:rPr>
              <a:t> </a:t>
            </a:r>
            <a:r>
              <a:rPr lang="en-US" sz="2400" b="1" dirty="0" err="1">
                <a:solidFill>
                  <a:schemeClr val="accent1">
                    <a:lumMod val="40000"/>
                    <a:lumOff val="60000"/>
                  </a:schemeClr>
                </a:solidFill>
              </a:rPr>
              <a:t>đồ</a:t>
            </a:r>
            <a:r>
              <a:rPr lang="en-US" sz="2400" b="1" dirty="0">
                <a:solidFill>
                  <a:schemeClr val="accent1">
                    <a:lumMod val="40000"/>
                    <a:lumOff val="60000"/>
                  </a:schemeClr>
                </a:solidFill>
              </a:rPr>
              <a:t> logic </a:t>
            </a:r>
            <a:r>
              <a:rPr lang="en-US" sz="2400" b="1" dirty="0" err="1">
                <a:solidFill>
                  <a:schemeClr val="accent1">
                    <a:lumMod val="40000"/>
                    <a:lumOff val="60000"/>
                  </a:schemeClr>
                </a:solidFill>
              </a:rPr>
              <a:t>mạng</a:t>
            </a:r>
            <a:r>
              <a:rPr lang="en-US" sz="2400" b="1" dirty="0">
                <a:solidFill>
                  <a:schemeClr val="accent1">
                    <a:lumMod val="40000"/>
                    <a:lumOff val="60000"/>
                  </a:schemeClr>
                </a:solidFill>
              </a:rPr>
              <a:t> 4G</a:t>
            </a:r>
            <a:endParaRPr lang="vi-VN" sz="2400" b="1" dirty="0">
              <a:solidFill>
                <a:schemeClr val="accent1">
                  <a:lumMod val="40000"/>
                  <a:lumOff val="60000"/>
                </a:schemeClr>
              </a:solidFill>
            </a:endParaRPr>
          </a:p>
          <a:p>
            <a:pPr marL="0" lvl="0" indent="0">
              <a:lnSpc>
                <a:spcPct val="180000"/>
              </a:lnSpc>
              <a:buClr>
                <a:schemeClr val="dk1"/>
              </a:buClr>
              <a:buSzPts val="1100"/>
              <a:buNone/>
            </a:pPr>
            <a:r>
              <a:rPr lang="vi-VN" sz="2400" b="1" dirty="0">
                <a:solidFill>
                  <a:srgbClr val="FF9800"/>
                </a:solidFill>
              </a:rPr>
              <a:t>PHẦN </a:t>
            </a:r>
            <a:r>
              <a:rPr lang="en-US" sz="2400" b="1" dirty="0">
                <a:solidFill>
                  <a:srgbClr val="FF9800"/>
                </a:solidFill>
              </a:rPr>
              <a:t>2</a:t>
            </a:r>
            <a:r>
              <a:rPr lang="vi-VN" sz="2400" b="1" dirty="0">
                <a:solidFill>
                  <a:srgbClr val="FF9800"/>
                </a:solidFill>
              </a:rPr>
              <a:t>: </a:t>
            </a:r>
            <a:r>
              <a:rPr lang="en-US" sz="2400" b="1" dirty="0" err="1">
                <a:solidFill>
                  <a:srgbClr val="006699"/>
                </a:solidFill>
              </a:rPr>
              <a:t>Cấu</a:t>
            </a:r>
            <a:r>
              <a:rPr lang="en-US" sz="2400" b="1" dirty="0">
                <a:solidFill>
                  <a:srgbClr val="006699"/>
                </a:solidFill>
              </a:rPr>
              <a:t> </a:t>
            </a:r>
            <a:r>
              <a:rPr lang="en-US" sz="2400" b="1" dirty="0" err="1">
                <a:solidFill>
                  <a:srgbClr val="006699"/>
                </a:solidFill>
              </a:rPr>
              <a:t>tạo</a:t>
            </a:r>
            <a:r>
              <a:rPr lang="en-US" sz="2400" b="1" dirty="0">
                <a:solidFill>
                  <a:srgbClr val="006699"/>
                </a:solidFill>
              </a:rPr>
              <a:t> </a:t>
            </a:r>
            <a:r>
              <a:rPr lang="en-US" sz="2400" b="1" dirty="0" err="1">
                <a:solidFill>
                  <a:srgbClr val="006699"/>
                </a:solidFill>
              </a:rPr>
              <a:t>và</a:t>
            </a:r>
            <a:r>
              <a:rPr lang="en-US" sz="2400" b="1" dirty="0">
                <a:solidFill>
                  <a:srgbClr val="006699"/>
                </a:solidFill>
              </a:rPr>
              <a:t> </a:t>
            </a:r>
            <a:r>
              <a:rPr lang="en-US" sz="2400" b="1" dirty="0" err="1">
                <a:solidFill>
                  <a:srgbClr val="006699"/>
                </a:solidFill>
              </a:rPr>
              <a:t>chức</a:t>
            </a:r>
            <a:r>
              <a:rPr lang="en-US" sz="2400" b="1" dirty="0">
                <a:solidFill>
                  <a:srgbClr val="006699"/>
                </a:solidFill>
              </a:rPr>
              <a:t> </a:t>
            </a:r>
            <a:r>
              <a:rPr lang="en-US" sz="2400" b="1" dirty="0" err="1">
                <a:solidFill>
                  <a:srgbClr val="006699"/>
                </a:solidFill>
              </a:rPr>
              <a:t>năng</a:t>
            </a:r>
            <a:r>
              <a:rPr lang="en-US" sz="2400" b="1" dirty="0">
                <a:solidFill>
                  <a:srgbClr val="006699"/>
                </a:solidFill>
              </a:rPr>
              <a:t> </a:t>
            </a:r>
            <a:r>
              <a:rPr lang="en-US" sz="2400" b="1" dirty="0" err="1">
                <a:solidFill>
                  <a:srgbClr val="006699"/>
                </a:solidFill>
              </a:rPr>
              <a:t>của</a:t>
            </a:r>
            <a:r>
              <a:rPr lang="en-US" sz="2400" b="1" dirty="0">
                <a:solidFill>
                  <a:srgbClr val="006699"/>
                </a:solidFill>
              </a:rPr>
              <a:t> </a:t>
            </a:r>
            <a:r>
              <a:rPr lang="en-US" sz="2400" b="1" dirty="0" err="1">
                <a:solidFill>
                  <a:srgbClr val="006699"/>
                </a:solidFill>
              </a:rPr>
              <a:t>eNodeB</a:t>
            </a:r>
            <a:r>
              <a:rPr lang="en-US" sz="2400" b="1" dirty="0">
                <a:solidFill>
                  <a:srgbClr val="006699"/>
                </a:solidFill>
              </a:rPr>
              <a:t> Viettel</a:t>
            </a:r>
          </a:p>
          <a:p>
            <a:pPr marL="0" lvl="0" indent="0">
              <a:lnSpc>
                <a:spcPct val="180000"/>
              </a:lnSpc>
              <a:buClr>
                <a:schemeClr val="dk1"/>
              </a:buClr>
              <a:buSzPts val="1100"/>
              <a:buNone/>
            </a:pPr>
            <a:r>
              <a:rPr lang="vi-VN" sz="2400" b="1" dirty="0">
                <a:solidFill>
                  <a:schemeClr val="accent1">
                    <a:lumMod val="40000"/>
                    <a:lumOff val="60000"/>
                  </a:schemeClr>
                </a:solidFill>
              </a:rPr>
              <a:t>PHẦN </a:t>
            </a:r>
            <a:r>
              <a:rPr lang="en-US" sz="2400" b="1" dirty="0">
                <a:solidFill>
                  <a:schemeClr val="accent1">
                    <a:lumMod val="40000"/>
                    <a:lumOff val="60000"/>
                  </a:schemeClr>
                </a:solidFill>
              </a:rPr>
              <a:t>3</a:t>
            </a:r>
            <a:r>
              <a:rPr lang="vi-VN" sz="2400" b="1" dirty="0">
                <a:solidFill>
                  <a:schemeClr val="accent1">
                    <a:lumMod val="40000"/>
                    <a:lumOff val="60000"/>
                  </a:schemeClr>
                </a:solidFill>
              </a:rPr>
              <a:t>: </a:t>
            </a:r>
            <a:r>
              <a:rPr lang="en-US" sz="2400" b="1" dirty="0" err="1">
                <a:solidFill>
                  <a:schemeClr val="accent1">
                    <a:lumMod val="40000"/>
                    <a:lumOff val="60000"/>
                  </a:schemeClr>
                </a:solidFill>
              </a:rPr>
              <a:t>Vận</a:t>
            </a:r>
            <a:r>
              <a:rPr lang="en-US" sz="2400" b="1" dirty="0">
                <a:solidFill>
                  <a:schemeClr val="accent1">
                    <a:lumMod val="40000"/>
                    <a:lumOff val="60000"/>
                  </a:schemeClr>
                </a:solidFill>
              </a:rPr>
              <a:t> </a:t>
            </a:r>
            <a:r>
              <a:rPr lang="en-US" sz="2400" b="1" dirty="0" err="1">
                <a:solidFill>
                  <a:schemeClr val="accent1">
                    <a:lumMod val="40000"/>
                    <a:lumOff val="60000"/>
                  </a:schemeClr>
                </a:solidFill>
              </a:rPr>
              <a:t>hành</a:t>
            </a:r>
            <a:r>
              <a:rPr lang="en-US" sz="2400" b="1" dirty="0">
                <a:solidFill>
                  <a:schemeClr val="accent1">
                    <a:lumMod val="40000"/>
                    <a:lumOff val="60000"/>
                  </a:schemeClr>
                </a:solidFill>
              </a:rPr>
              <a:t>, </a:t>
            </a:r>
            <a:r>
              <a:rPr lang="en-US" sz="2400" b="1" dirty="0" err="1">
                <a:solidFill>
                  <a:schemeClr val="accent1">
                    <a:lumMod val="40000"/>
                    <a:lumOff val="60000"/>
                  </a:schemeClr>
                </a:solidFill>
              </a:rPr>
              <a:t>khai</a:t>
            </a:r>
            <a:r>
              <a:rPr lang="en-US" sz="2400" b="1" dirty="0">
                <a:solidFill>
                  <a:schemeClr val="accent1">
                    <a:lumMod val="40000"/>
                    <a:lumOff val="60000"/>
                  </a:schemeClr>
                </a:solidFill>
              </a:rPr>
              <a:t> </a:t>
            </a:r>
            <a:r>
              <a:rPr lang="en-US" sz="2400" b="1" dirty="0" err="1">
                <a:solidFill>
                  <a:schemeClr val="accent1">
                    <a:lumMod val="40000"/>
                    <a:lumOff val="60000"/>
                  </a:schemeClr>
                </a:solidFill>
              </a:rPr>
              <a:t>thác</a:t>
            </a:r>
            <a:r>
              <a:rPr lang="en-US" sz="2400" b="1" dirty="0">
                <a:solidFill>
                  <a:schemeClr val="accent1">
                    <a:lumMod val="40000"/>
                    <a:lumOff val="60000"/>
                  </a:schemeClr>
                </a:solidFill>
              </a:rPr>
              <a:t> </a:t>
            </a:r>
            <a:r>
              <a:rPr lang="en-US" sz="2400" b="1" dirty="0" err="1">
                <a:solidFill>
                  <a:schemeClr val="accent1">
                    <a:lumMod val="40000"/>
                    <a:lumOff val="60000"/>
                  </a:schemeClr>
                </a:solidFill>
              </a:rPr>
              <a:t>eNodeB</a:t>
            </a:r>
            <a:r>
              <a:rPr lang="en-US" sz="2400" b="1" dirty="0">
                <a:solidFill>
                  <a:schemeClr val="accent1">
                    <a:lumMod val="40000"/>
                    <a:lumOff val="60000"/>
                  </a:schemeClr>
                </a:solidFill>
              </a:rPr>
              <a:t> Viettel</a:t>
            </a:r>
            <a:endParaRPr sz="1400" dirty="0">
              <a:solidFill>
                <a:schemeClr val="accent1">
                  <a:lumMod val="40000"/>
                  <a:lumOff val="60000"/>
                </a:schemeClr>
              </a:solidFill>
            </a:endParaRPr>
          </a:p>
          <a:p>
            <a:pPr marL="0" lvl="0" indent="0">
              <a:spcBef>
                <a:spcPts val="600"/>
              </a:spcBef>
              <a:spcAft>
                <a:spcPts val="1000"/>
              </a:spcAft>
              <a:buNone/>
            </a:pPr>
            <a:endParaRPr sz="2400" dirty="0"/>
          </a:p>
        </p:txBody>
      </p:sp>
      <p:grpSp>
        <p:nvGrpSpPr>
          <p:cNvPr id="194" name="Shape 194"/>
          <p:cNvGrpSpPr/>
          <p:nvPr/>
        </p:nvGrpSpPr>
        <p:grpSpPr>
          <a:xfrm>
            <a:off x="293683" y="574116"/>
            <a:ext cx="309041" cy="403123"/>
            <a:chOff x="590250" y="244200"/>
            <a:chExt cx="407975" cy="532175"/>
          </a:xfrm>
        </p:grpSpPr>
        <p:sp>
          <p:nvSpPr>
            <p:cNvPr id="195" name="Shape 195"/>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Shape 198"/>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Shape 199"/>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 name="Shape 203"/>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 name="Shape 204"/>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Shape 205"/>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Shape 206"/>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Shape 207"/>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 name="Shape 208"/>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22" name="Picture 21">
            <a:extLst>
              <a:ext uri="{FF2B5EF4-FFF2-40B4-BE49-F238E27FC236}">
                <a16:creationId xmlns:a16="http://schemas.microsoft.com/office/drawing/2014/main" id="{87D07515-8F1F-4D3E-A570-2398BCB734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23" name="Picture 22">
            <a:extLst>
              <a:ext uri="{FF2B5EF4-FFF2-40B4-BE49-F238E27FC236}">
                <a16:creationId xmlns:a16="http://schemas.microsoft.com/office/drawing/2014/main" id="{A6E4FC8C-1C83-4639-B64B-0022C9E74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Tree>
    <p:extLst>
      <p:ext uri="{BB962C8B-B14F-4D97-AF65-F5344CB8AC3E}">
        <p14:creationId xmlns:p14="http://schemas.microsoft.com/office/powerpoint/2010/main" val="1998353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43" name="Shape 262">
            <a:extLst>
              <a:ext uri="{FF2B5EF4-FFF2-40B4-BE49-F238E27FC236}">
                <a16:creationId xmlns:a16="http://schemas.microsoft.com/office/drawing/2014/main" id="{BEEF0C20-7300-4F21-9469-D36A0F6DF995}"/>
              </a:ext>
            </a:extLst>
          </p:cNvPr>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11</a:t>
            </a:fld>
            <a:endParaRPr/>
          </a:p>
        </p:txBody>
      </p:sp>
      <p:sp>
        <p:nvSpPr>
          <p:cNvPr id="11" name="Right Arrow 4">
            <a:extLst>
              <a:ext uri="{FF2B5EF4-FFF2-40B4-BE49-F238E27FC236}">
                <a16:creationId xmlns:a16="http://schemas.microsoft.com/office/drawing/2014/main" id="{B939EB60-7976-4801-84E4-AA86D9E113A8}"/>
              </a:ext>
            </a:extLst>
          </p:cNvPr>
          <p:cNvSpPr/>
          <p:nvPr/>
        </p:nvSpPr>
        <p:spPr>
          <a:xfrm rot="19800000">
            <a:off x="6334451" y="4775392"/>
            <a:ext cx="153916" cy="210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p:txBody>
      </p:sp>
      <p:sp>
        <p:nvSpPr>
          <p:cNvPr id="15" name="TextBox 14">
            <a:extLst>
              <a:ext uri="{FF2B5EF4-FFF2-40B4-BE49-F238E27FC236}">
                <a16:creationId xmlns:a16="http://schemas.microsoft.com/office/drawing/2014/main" id="{A630AD1F-8B6E-4C0E-A509-AA9ADF0B5E17}"/>
              </a:ext>
            </a:extLst>
          </p:cNvPr>
          <p:cNvSpPr txBox="1"/>
          <p:nvPr/>
        </p:nvSpPr>
        <p:spPr>
          <a:xfrm>
            <a:off x="36408" y="3523909"/>
            <a:ext cx="1042637" cy="215444"/>
          </a:xfrm>
          <a:prstGeom prst="rect">
            <a:avLst/>
          </a:prstGeom>
          <a:noFill/>
          <a:ln>
            <a:noFill/>
          </a:ln>
        </p:spPr>
        <p:txBody>
          <a:bodyPr wrap="square" lIns="0" tIns="0" rIns="0" bIns="0" rtlCol="0">
            <a:spAutoFit/>
          </a:bodyPr>
          <a:lstStyle/>
          <a:p>
            <a:pPr algn="ctr"/>
            <a:r>
              <a:rPr lang="en-US" sz="1400" b="1">
                <a:solidFill>
                  <a:schemeClr val="bg1"/>
                </a:solidFill>
                <a:latin typeface="Arial" panose="020B0604020202020204" pitchFamily="34" charset="0"/>
                <a:ea typeface="Kozuka Gothic Pr6N M" pitchFamily="34" charset="-128"/>
                <a:cs typeface="Arial" panose="020B0604020202020204" pitchFamily="34" charset="0"/>
              </a:rPr>
              <a:t>3</a:t>
            </a:r>
          </a:p>
        </p:txBody>
      </p:sp>
      <p:sp>
        <p:nvSpPr>
          <p:cNvPr id="17" name="Shape 248"/>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500" dirty="0" err="1">
                <a:solidFill>
                  <a:srgbClr val="FF9800"/>
                </a:solidFill>
              </a:rPr>
              <a:t>Cấu</a:t>
            </a:r>
            <a:r>
              <a:rPr lang="en-US" sz="2500" dirty="0">
                <a:solidFill>
                  <a:srgbClr val="FF9800"/>
                </a:solidFill>
              </a:rPr>
              <a:t> </a:t>
            </a:r>
            <a:r>
              <a:rPr lang="en-US" sz="2500" dirty="0" err="1">
                <a:solidFill>
                  <a:srgbClr val="FF9800"/>
                </a:solidFill>
              </a:rPr>
              <a:t>tạo</a:t>
            </a:r>
            <a:r>
              <a:rPr lang="en-US" sz="2500" dirty="0">
                <a:solidFill>
                  <a:srgbClr val="FF9800"/>
                </a:solidFill>
              </a:rPr>
              <a:t> </a:t>
            </a:r>
            <a:r>
              <a:rPr lang="en-US" sz="2500" dirty="0" err="1">
                <a:solidFill>
                  <a:srgbClr val="FF9800"/>
                </a:solidFill>
              </a:rPr>
              <a:t>và</a:t>
            </a:r>
            <a:r>
              <a:rPr lang="en-US" sz="2500" dirty="0">
                <a:solidFill>
                  <a:srgbClr val="FF9800"/>
                </a:solidFill>
              </a:rPr>
              <a:t> </a:t>
            </a:r>
            <a:r>
              <a:rPr lang="en-US" sz="2500" dirty="0" err="1">
                <a:solidFill>
                  <a:srgbClr val="FF9800"/>
                </a:solidFill>
              </a:rPr>
              <a:t>chức</a:t>
            </a:r>
            <a:r>
              <a:rPr lang="en-US" sz="2500" dirty="0">
                <a:solidFill>
                  <a:srgbClr val="FF9800"/>
                </a:solidFill>
              </a:rPr>
              <a:t> </a:t>
            </a:r>
            <a:r>
              <a:rPr lang="en-US" sz="2500" dirty="0" err="1">
                <a:solidFill>
                  <a:srgbClr val="FF9800"/>
                </a:solidFill>
              </a:rPr>
              <a:t>năng</a:t>
            </a:r>
            <a:r>
              <a:rPr lang="en-US" sz="2500" dirty="0">
                <a:solidFill>
                  <a:srgbClr val="FF9800"/>
                </a:solidFill>
              </a:rPr>
              <a:t> </a:t>
            </a:r>
            <a:r>
              <a:rPr lang="en-US" sz="2500" dirty="0" err="1">
                <a:solidFill>
                  <a:srgbClr val="FF9800"/>
                </a:solidFill>
              </a:rPr>
              <a:t>của</a:t>
            </a:r>
            <a:r>
              <a:rPr lang="en-US" sz="2500" dirty="0">
                <a:solidFill>
                  <a:srgbClr val="FF9800"/>
                </a:solidFill>
              </a:rPr>
              <a:t> </a:t>
            </a:r>
            <a:r>
              <a:rPr lang="en-US" sz="2500" dirty="0" err="1">
                <a:solidFill>
                  <a:srgbClr val="FF9800"/>
                </a:solidFill>
              </a:rPr>
              <a:t>eNodeB</a:t>
            </a:r>
            <a:r>
              <a:rPr lang="en-US" sz="2500" dirty="0">
                <a:solidFill>
                  <a:srgbClr val="FF9800"/>
                </a:solidFill>
              </a:rPr>
              <a:t> Viettel </a:t>
            </a:r>
          </a:p>
        </p:txBody>
      </p:sp>
      <p:sp>
        <p:nvSpPr>
          <p:cNvPr id="9" name="object 10">
            <a:extLst>
              <a:ext uri="{FF2B5EF4-FFF2-40B4-BE49-F238E27FC236}">
                <a16:creationId xmlns:a16="http://schemas.microsoft.com/office/drawing/2014/main" id="{1C1567CC-A363-4A63-A502-AB79D3149EB8}"/>
              </a:ext>
            </a:extLst>
          </p:cNvPr>
          <p:cNvSpPr/>
          <p:nvPr/>
        </p:nvSpPr>
        <p:spPr>
          <a:xfrm>
            <a:off x="881797" y="2110379"/>
            <a:ext cx="3566535" cy="1092607"/>
          </a:xfrm>
          <a:prstGeom prst="rect">
            <a:avLst/>
          </a:prstGeom>
          <a:blipFill>
            <a:blip r:embed="rId3" cstate="print"/>
            <a:stretch>
              <a:fillRect/>
            </a:stretch>
          </a:blipFill>
        </p:spPr>
        <p:txBody>
          <a:bodyPr wrap="square" lIns="0" tIns="0" rIns="0" bIns="0" rtlCol="0"/>
          <a:lstStyle/>
          <a:p>
            <a:endParaRPr/>
          </a:p>
        </p:txBody>
      </p:sp>
      <p:sp>
        <p:nvSpPr>
          <p:cNvPr id="10" name="object 11">
            <a:extLst>
              <a:ext uri="{FF2B5EF4-FFF2-40B4-BE49-F238E27FC236}">
                <a16:creationId xmlns:a16="http://schemas.microsoft.com/office/drawing/2014/main" id="{4D46F12F-1604-4FAB-87A3-C2E92B3D846B}"/>
              </a:ext>
            </a:extLst>
          </p:cNvPr>
          <p:cNvSpPr/>
          <p:nvPr/>
        </p:nvSpPr>
        <p:spPr>
          <a:xfrm>
            <a:off x="4695668" y="2140115"/>
            <a:ext cx="3697035" cy="1008880"/>
          </a:xfrm>
          <a:prstGeom prst="rect">
            <a:avLst/>
          </a:prstGeom>
          <a:blipFill>
            <a:blip r:embed="rId4" cstate="print"/>
            <a:stretch>
              <a:fillRect/>
            </a:stretch>
          </a:blipFill>
        </p:spPr>
        <p:txBody>
          <a:bodyPr wrap="square" lIns="0" tIns="0" rIns="0" bIns="0" rtlCol="0"/>
          <a:lstStyle/>
          <a:p>
            <a:endParaRPr/>
          </a:p>
        </p:txBody>
      </p:sp>
      <p:sp>
        <p:nvSpPr>
          <p:cNvPr id="12" name="object 12">
            <a:extLst>
              <a:ext uri="{FF2B5EF4-FFF2-40B4-BE49-F238E27FC236}">
                <a16:creationId xmlns:a16="http://schemas.microsoft.com/office/drawing/2014/main" id="{513CEF95-E33A-4DF6-9181-AE7D02652F39}"/>
              </a:ext>
            </a:extLst>
          </p:cNvPr>
          <p:cNvSpPr txBox="1"/>
          <p:nvPr/>
        </p:nvSpPr>
        <p:spPr>
          <a:xfrm>
            <a:off x="609600" y="809390"/>
            <a:ext cx="7016470" cy="307777"/>
          </a:xfrm>
          <a:prstGeom prst="rect">
            <a:avLst/>
          </a:prstGeom>
        </p:spPr>
        <p:txBody>
          <a:bodyPr vert="horz" wrap="square" lIns="0" tIns="0" rIns="0" bIns="0" rtlCol="0">
            <a:spAutoFit/>
          </a:bodyPr>
          <a:lstStyle/>
          <a:p>
            <a:pPr marL="26988">
              <a:lnSpc>
                <a:spcPct val="100000"/>
              </a:lnSpc>
            </a:pPr>
            <a:r>
              <a:rPr lang="en-US" sz="2000" b="1" spc="-55" dirty="0">
                <a:solidFill>
                  <a:schemeClr val="accent1">
                    <a:lumMod val="75000"/>
                  </a:schemeClr>
                </a:solidFill>
                <a:latin typeface="+mn-lt"/>
                <a:cs typeface="Calibri"/>
              </a:rPr>
              <a:t>1. </a:t>
            </a:r>
            <a:r>
              <a:rPr lang="en-US" sz="2000" b="1" spc="-55" dirty="0" err="1">
                <a:solidFill>
                  <a:schemeClr val="accent1">
                    <a:lumMod val="75000"/>
                  </a:schemeClr>
                </a:solidFill>
                <a:latin typeface="+mn-lt"/>
                <a:cs typeface="Calibri"/>
              </a:rPr>
              <a:t>Khối</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xử</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lý</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băng</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gốc</a:t>
            </a:r>
            <a:r>
              <a:rPr lang="en-US" sz="2000" b="1" spc="-55" dirty="0">
                <a:solidFill>
                  <a:schemeClr val="accent1">
                    <a:lumMod val="75000"/>
                  </a:schemeClr>
                </a:solidFill>
                <a:latin typeface="+mn-lt"/>
                <a:cs typeface="Calibri"/>
              </a:rPr>
              <a:t> (BBU) – </a:t>
            </a:r>
            <a:r>
              <a:rPr lang="en-US" sz="1800" b="1" spc="-55" dirty="0" err="1">
                <a:solidFill>
                  <a:srgbClr val="1FA985"/>
                </a:solidFill>
                <a:latin typeface="+mn-lt"/>
                <a:cs typeface="Calibri"/>
              </a:rPr>
              <a:t>Kiến</a:t>
            </a:r>
            <a:r>
              <a:rPr lang="en-US" sz="1800" b="1" spc="-55" dirty="0">
                <a:solidFill>
                  <a:srgbClr val="1FA985"/>
                </a:solidFill>
                <a:latin typeface="+mn-lt"/>
                <a:cs typeface="Calibri"/>
              </a:rPr>
              <a:t> </a:t>
            </a:r>
            <a:r>
              <a:rPr lang="en-US" sz="1800" b="1" spc="-55" dirty="0" err="1">
                <a:solidFill>
                  <a:srgbClr val="1FA985"/>
                </a:solidFill>
                <a:latin typeface="+mn-lt"/>
                <a:cs typeface="Calibri"/>
              </a:rPr>
              <a:t>trúc</a:t>
            </a:r>
            <a:r>
              <a:rPr lang="en-US" sz="1800" b="1" spc="-55" dirty="0">
                <a:solidFill>
                  <a:srgbClr val="1FA985"/>
                </a:solidFill>
                <a:latin typeface="+mn-lt"/>
                <a:cs typeface="Calibri"/>
              </a:rPr>
              <a:t> </a:t>
            </a:r>
            <a:r>
              <a:rPr lang="en-US" sz="1800" b="1" spc="-55" dirty="0" err="1">
                <a:solidFill>
                  <a:srgbClr val="1FA985"/>
                </a:solidFill>
                <a:latin typeface="+mn-lt"/>
                <a:cs typeface="Calibri"/>
              </a:rPr>
              <a:t>phần</a:t>
            </a:r>
            <a:r>
              <a:rPr lang="en-US" sz="1800" b="1" spc="-55" dirty="0">
                <a:solidFill>
                  <a:srgbClr val="1FA985"/>
                </a:solidFill>
                <a:latin typeface="+mn-lt"/>
                <a:cs typeface="Calibri"/>
              </a:rPr>
              <a:t> </a:t>
            </a:r>
            <a:r>
              <a:rPr lang="en-US" sz="1800" b="1" spc="-55" dirty="0" err="1">
                <a:solidFill>
                  <a:srgbClr val="1FA985"/>
                </a:solidFill>
                <a:latin typeface="+mn-lt"/>
                <a:cs typeface="Calibri"/>
              </a:rPr>
              <a:t>cứng</a:t>
            </a:r>
            <a:endParaRPr sz="1800" dirty="0">
              <a:solidFill>
                <a:srgbClr val="1FA985"/>
              </a:solidFill>
              <a:latin typeface="+mn-lt"/>
              <a:cs typeface="Calibri"/>
            </a:endParaRPr>
          </a:p>
        </p:txBody>
      </p:sp>
      <p:sp>
        <p:nvSpPr>
          <p:cNvPr id="20" name="object 9">
            <a:extLst>
              <a:ext uri="{FF2B5EF4-FFF2-40B4-BE49-F238E27FC236}">
                <a16:creationId xmlns:a16="http://schemas.microsoft.com/office/drawing/2014/main" id="{7805B9C0-92AD-4436-BC3D-0D64271C4C20}"/>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a:p>
        </p:txBody>
      </p:sp>
      <p:pic>
        <p:nvPicPr>
          <p:cNvPr id="22" name="Picture 21">
            <a:extLst>
              <a:ext uri="{FF2B5EF4-FFF2-40B4-BE49-F238E27FC236}">
                <a16:creationId xmlns:a16="http://schemas.microsoft.com/office/drawing/2014/main" id="{6B821392-0782-4FEB-A52A-00CF583EFD3E}"/>
              </a:ext>
            </a:extLst>
          </p:cNvPr>
          <p:cNvPicPr/>
          <p:nvPr/>
        </p:nvPicPr>
        <p:blipFill rotWithShape="1">
          <a:blip r:embed="rId5" cstate="print">
            <a:extLst>
              <a:ext uri="{28A0092B-C50C-407E-A947-70E740481C1C}">
                <a14:useLocalDpi xmlns:a14="http://schemas.microsoft.com/office/drawing/2010/main" val="0"/>
              </a:ext>
            </a:extLst>
          </a:blip>
          <a:srcRect t="2835"/>
          <a:stretch/>
        </p:blipFill>
        <p:spPr>
          <a:xfrm>
            <a:off x="2594981" y="3293327"/>
            <a:ext cx="3697034" cy="1642059"/>
          </a:xfrm>
          <a:prstGeom prst="rect">
            <a:avLst/>
          </a:prstGeom>
        </p:spPr>
      </p:pic>
      <p:sp>
        <p:nvSpPr>
          <p:cNvPr id="23" name="TextBox 22">
            <a:extLst>
              <a:ext uri="{FF2B5EF4-FFF2-40B4-BE49-F238E27FC236}">
                <a16:creationId xmlns:a16="http://schemas.microsoft.com/office/drawing/2014/main" id="{C925846F-3F27-41F5-91CF-B4BE375EE3F5}"/>
              </a:ext>
            </a:extLst>
          </p:cNvPr>
          <p:cNvSpPr txBox="1"/>
          <p:nvPr/>
        </p:nvSpPr>
        <p:spPr>
          <a:xfrm>
            <a:off x="609600" y="1277316"/>
            <a:ext cx="8006576" cy="1092607"/>
          </a:xfrm>
          <a:prstGeom prst="rect">
            <a:avLst/>
          </a:prstGeom>
          <a:noFill/>
        </p:spPr>
        <p:txBody>
          <a:bodyPr wrap="square">
            <a:spAutoFit/>
          </a:bodyPr>
          <a:lstStyle/>
          <a:p>
            <a:pPr marL="457200" lvl="1" indent="-284163">
              <a:lnSpc>
                <a:spcPct val="100000"/>
              </a:lnSpc>
              <a:spcBef>
                <a:spcPts val="1240"/>
              </a:spcBef>
              <a:buFont typeface="Wingdings"/>
              <a:buChar char=""/>
              <a:tabLst>
                <a:tab pos="457200" algn="l"/>
                <a:tab pos="741363" algn="l"/>
              </a:tabLst>
            </a:pPr>
            <a:r>
              <a:rPr lang="en-US" sz="1800" spc="-5" dirty="0">
                <a:solidFill>
                  <a:srgbClr val="001F5F"/>
                </a:solidFill>
                <a:latin typeface="+mj-lt"/>
                <a:cs typeface="Times New Roman"/>
              </a:rPr>
              <a:t>Chassis: </a:t>
            </a:r>
            <a:r>
              <a:rPr lang="en-US" sz="1800" dirty="0" err="1">
                <a:solidFill>
                  <a:srgbClr val="001F5F"/>
                </a:solidFill>
                <a:latin typeface="+mj-lt"/>
                <a:cs typeface="Times New Roman"/>
              </a:rPr>
              <a:t>cao</a:t>
            </a:r>
            <a:r>
              <a:rPr lang="en-US" sz="1800" dirty="0">
                <a:solidFill>
                  <a:srgbClr val="001F5F"/>
                </a:solidFill>
                <a:latin typeface="+mj-lt"/>
                <a:cs typeface="Times New Roman"/>
              </a:rPr>
              <a:t> </a:t>
            </a:r>
            <a:r>
              <a:rPr lang="en-US" sz="1800" spc="-5" dirty="0">
                <a:solidFill>
                  <a:srgbClr val="001F5F"/>
                </a:solidFill>
                <a:latin typeface="+mj-lt"/>
                <a:cs typeface="Times New Roman"/>
              </a:rPr>
              <a:t>2U </a:t>
            </a:r>
            <a:r>
              <a:rPr lang="en-US" sz="1800" dirty="0">
                <a:solidFill>
                  <a:srgbClr val="001F5F"/>
                </a:solidFill>
                <a:latin typeface="+mj-lt"/>
                <a:cs typeface="Times New Roman"/>
              </a:rPr>
              <a:t>(1.75inch), </a:t>
            </a:r>
            <a:r>
              <a:rPr lang="en-US" sz="1800" dirty="0" err="1">
                <a:solidFill>
                  <a:srgbClr val="001F5F"/>
                </a:solidFill>
                <a:latin typeface="+mj-lt"/>
                <a:cs typeface="Times New Roman"/>
              </a:rPr>
              <a:t>lắp</a:t>
            </a:r>
            <a:r>
              <a:rPr lang="en-US" sz="1800" dirty="0">
                <a:solidFill>
                  <a:srgbClr val="001F5F"/>
                </a:solidFill>
                <a:latin typeface="+mj-lt"/>
                <a:cs typeface="Times New Roman"/>
              </a:rPr>
              <a:t> </a:t>
            </a:r>
            <a:r>
              <a:rPr lang="en-US" sz="1800" dirty="0" err="1">
                <a:solidFill>
                  <a:srgbClr val="001F5F"/>
                </a:solidFill>
                <a:latin typeface="+mj-lt"/>
                <a:cs typeface="Times New Roman"/>
              </a:rPr>
              <a:t>trên</a:t>
            </a:r>
            <a:r>
              <a:rPr lang="en-US" sz="1800" dirty="0">
                <a:solidFill>
                  <a:srgbClr val="001F5F"/>
                </a:solidFill>
                <a:latin typeface="+mj-lt"/>
                <a:cs typeface="Times New Roman"/>
              </a:rPr>
              <a:t> rack 19inch, chia </a:t>
            </a:r>
            <a:r>
              <a:rPr lang="en-US" sz="1800" dirty="0" err="1">
                <a:solidFill>
                  <a:srgbClr val="001F5F"/>
                </a:solidFill>
                <a:latin typeface="+mj-lt"/>
                <a:cs typeface="Times New Roman"/>
              </a:rPr>
              <a:t>thành</a:t>
            </a:r>
            <a:r>
              <a:rPr lang="en-US" sz="1800" dirty="0">
                <a:solidFill>
                  <a:srgbClr val="001F5F"/>
                </a:solidFill>
                <a:latin typeface="+mj-lt"/>
                <a:cs typeface="Times New Roman"/>
              </a:rPr>
              <a:t> </a:t>
            </a:r>
            <a:r>
              <a:rPr lang="en-US" sz="1800" dirty="0" err="1">
                <a:solidFill>
                  <a:srgbClr val="001F5F"/>
                </a:solidFill>
                <a:latin typeface="+mj-lt"/>
                <a:cs typeface="Times New Roman"/>
              </a:rPr>
              <a:t>nhiều</a:t>
            </a:r>
            <a:r>
              <a:rPr lang="en-US" sz="1800" spc="-30" dirty="0">
                <a:solidFill>
                  <a:srgbClr val="001F5F"/>
                </a:solidFill>
                <a:latin typeface="+mj-lt"/>
                <a:cs typeface="Times New Roman"/>
              </a:rPr>
              <a:t> </a:t>
            </a:r>
            <a:r>
              <a:rPr lang="en-US" sz="1800" dirty="0">
                <a:solidFill>
                  <a:srgbClr val="001F5F"/>
                </a:solidFill>
                <a:latin typeface="+mj-lt"/>
                <a:cs typeface="Times New Roman"/>
              </a:rPr>
              <a:t>card.</a:t>
            </a:r>
          </a:p>
          <a:p>
            <a:pPr marL="457200" lvl="1" indent="-284163">
              <a:lnSpc>
                <a:spcPct val="100000"/>
              </a:lnSpc>
              <a:spcBef>
                <a:spcPts val="645"/>
              </a:spcBef>
              <a:buFont typeface="Wingdings"/>
              <a:buChar char=""/>
              <a:tabLst>
                <a:tab pos="457200" algn="l"/>
                <a:tab pos="741363" algn="l"/>
              </a:tabLst>
            </a:pPr>
            <a:r>
              <a:rPr lang="en-US" sz="1800" dirty="0" err="1">
                <a:solidFill>
                  <a:srgbClr val="001F5F"/>
                </a:solidFill>
                <a:latin typeface="+mj-lt"/>
                <a:cs typeface="Times New Roman"/>
              </a:rPr>
              <a:t>Kiến</a:t>
            </a:r>
            <a:r>
              <a:rPr lang="en-US" sz="1800" dirty="0">
                <a:solidFill>
                  <a:srgbClr val="001F5F"/>
                </a:solidFill>
                <a:latin typeface="+mj-lt"/>
                <a:cs typeface="Times New Roman"/>
              </a:rPr>
              <a:t> </a:t>
            </a:r>
            <a:r>
              <a:rPr lang="en-US" sz="1800" dirty="0" err="1">
                <a:solidFill>
                  <a:srgbClr val="001F5F"/>
                </a:solidFill>
                <a:latin typeface="+mj-lt"/>
                <a:cs typeface="Times New Roman"/>
              </a:rPr>
              <a:t>trúc</a:t>
            </a:r>
            <a:r>
              <a:rPr lang="en-US" sz="1800" dirty="0">
                <a:solidFill>
                  <a:srgbClr val="001F5F"/>
                </a:solidFill>
                <a:latin typeface="+mj-lt"/>
                <a:cs typeface="Times New Roman"/>
              </a:rPr>
              <a:t> module: CTC, BBC, Backplane, Power, FAN.</a:t>
            </a:r>
          </a:p>
          <a:p>
            <a:pPr marL="587375" lvl="1" indent="-357188">
              <a:lnSpc>
                <a:spcPct val="100000"/>
              </a:lnSpc>
              <a:spcBef>
                <a:spcPts val="1240"/>
              </a:spcBef>
              <a:buFont typeface="Wingdings"/>
              <a:buChar char=""/>
              <a:tabLst>
                <a:tab pos="588010" algn="l"/>
                <a:tab pos="588645" algn="l"/>
              </a:tabLst>
            </a:pPr>
            <a:endParaRPr lang="en-US" sz="1400" dirty="0">
              <a:latin typeface="+mj-lt"/>
              <a:cs typeface="Times New Roman"/>
            </a:endParaRPr>
          </a:p>
        </p:txBody>
      </p:sp>
      <p:pic>
        <p:nvPicPr>
          <p:cNvPr id="24" name="Picture 23">
            <a:extLst>
              <a:ext uri="{FF2B5EF4-FFF2-40B4-BE49-F238E27FC236}">
                <a16:creationId xmlns:a16="http://schemas.microsoft.com/office/drawing/2014/main" id="{491A4CAF-58B7-4ADA-998D-02629E7F26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25" name="Picture 24">
            <a:extLst>
              <a:ext uri="{FF2B5EF4-FFF2-40B4-BE49-F238E27FC236}">
                <a16:creationId xmlns:a16="http://schemas.microsoft.com/office/drawing/2014/main" id="{B2310C7A-F8DF-4E87-850F-DB53D17805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Tree>
    <p:extLst>
      <p:ext uri="{BB962C8B-B14F-4D97-AF65-F5344CB8AC3E}">
        <p14:creationId xmlns:p14="http://schemas.microsoft.com/office/powerpoint/2010/main" val="496302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9C6976-32B4-449E-8A97-EE4EE536BE8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12</a:t>
            </a:fld>
            <a:endParaRPr lang="en"/>
          </a:p>
        </p:txBody>
      </p:sp>
      <p:sp>
        <p:nvSpPr>
          <p:cNvPr id="4" name="object 9">
            <a:extLst>
              <a:ext uri="{FF2B5EF4-FFF2-40B4-BE49-F238E27FC236}">
                <a16:creationId xmlns:a16="http://schemas.microsoft.com/office/drawing/2014/main" id="{39F54223-055D-4932-9779-A5843CB713D0}"/>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a:p>
        </p:txBody>
      </p:sp>
      <p:pic>
        <p:nvPicPr>
          <p:cNvPr id="7" name="Picture 6">
            <a:extLst>
              <a:ext uri="{FF2B5EF4-FFF2-40B4-BE49-F238E27FC236}">
                <a16:creationId xmlns:a16="http://schemas.microsoft.com/office/drawing/2014/main" id="{076B281B-8D1B-4970-8953-52C5FC57ED9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719863" y="2354093"/>
            <a:ext cx="2803212" cy="1309835"/>
          </a:xfrm>
          <a:prstGeom prst="rect">
            <a:avLst/>
          </a:prstGeom>
        </p:spPr>
      </p:pic>
      <p:sp>
        <p:nvSpPr>
          <p:cNvPr id="11" name="Rectangle 2">
            <a:extLst>
              <a:ext uri="{FF2B5EF4-FFF2-40B4-BE49-F238E27FC236}">
                <a16:creationId xmlns:a16="http://schemas.microsoft.com/office/drawing/2014/main" id="{B0A352C5-E786-4B13-B394-685721BD8F6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 name="Object 11">
            <a:extLst>
              <a:ext uri="{FF2B5EF4-FFF2-40B4-BE49-F238E27FC236}">
                <a16:creationId xmlns:a16="http://schemas.microsoft.com/office/drawing/2014/main" id="{C9B398CD-3078-408B-A34E-7198769EE162}"/>
              </a:ext>
            </a:extLst>
          </p:cNvPr>
          <p:cNvGraphicFramePr>
            <a:graphicFrameLocks noChangeAspect="1"/>
          </p:cNvGraphicFramePr>
          <p:nvPr>
            <p:extLst>
              <p:ext uri="{D42A27DB-BD31-4B8C-83A1-F6EECF244321}">
                <p14:modId xmlns:p14="http://schemas.microsoft.com/office/powerpoint/2010/main" val="3347723142"/>
              </p:ext>
            </p:extLst>
          </p:nvPr>
        </p:nvGraphicFramePr>
        <p:xfrm>
          <a:off x="886673" y="1270176"/>
          <a:ext cx="3977467" cy="3272724"/>
        </p:xfrm>
        <a:graphic>
          <a:graphicData uri="http://schemas.openxmlformats.org/presentationml/2006/ole">
            <mc:AlternateContent xmlns:mc="http://schemas.openxmlformats.org/markup-compatibility/2006">
              <mc:Choice xmlns:v="urn:schemas-microsoft-com:vml" Requires="v">
                <p:oleObj spid="_x0000_s1043" name="Visio" r:id="rId5" imgW="8709734" imgH="7155216" progId="Visio.Drawing.15">
                  <p:embed/>
                </p:oleObj>
              </mc:Choice>
              <mc:Fallback>
                <p:oleObj name="Visio" r:id="rId5" imgW="8709734" imgH="7155216" progId="Visio.Drawing.15">
                  <p:embed/>
                  <p:pic>
                    <p:nvPicPr>
                      <p:cNvPr id="12" name="Object 11">
                        <a:extLst>
                          <a:ext uri="{FF2B5EF4-FFF2-40B4-BE49-F238E27FC236}">
                            <a16:creationId xmlns:a16="http://schemas.microsoft.com/office/drawing/2014/main" id="{C9B398CD-3078-408B-A34E-7198769EE1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673" y="1270176"/>
                        <a:ext cx="3977467" cy="3272724"/>
                      </a:xfrm>
                      <a:prstGeom prst="rect">
                        <a:avLst/>
                      </a:prstGeom>
                      <a:noFill/>
                    </p:spPr>
                  </p:pic>
                </p:oleObj>
              </mc:Fallback>
            </mc:AlternateContent>
          </a:graphicData>
        </a:graphic>
      </p:graphicFrame>
      <p:sp>
        <p:nvSpPr>
          <p:cNvPr id="15" name="Shape 248">
            <a:extLst>
              <a:ext uri="{FF2B5EF4-FFF2-40B4-BE49-F238E27FC236}">
                <a16:creationId xmlns:a16="http://schemas.microsoft.com/office/drawing/2014/main" id="{D1BA7558-5A99-4D34-8040-C6C0E1FCBBB9}"/>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400" dirty="0" err="1">
                <a:solidFill>
                  <a:srgbClr val="FF9800"/>
                </a:solidFill>
              </a:rPr>
              <a:t>Cấu</a:t>
            </a:r>
            <a:r>
              <a:rPr lang="en-US" sz="2400" dirty="0">
                <a:solidFill>
                  <a:srgbClr val="FF9800"/>
                </a:solidFill>
              </a:rPr>
              <a:t> </a:t>
            </a:r>
            <a:r>
              <a:rPr lang="en-US" sz="2400" dirty="0" err="1">
                <a:solidFill>
                  <a:srgbClr val="FF9800"/>
                </a:solidFill>
              </a:rPr>
              <a:t>tạo</a:t>
            </a:r>
            <a:r>
              <a:rPr lang="en-US" sz="2400" dirty="0">
                <a:solidFill>
                  <a:srgbClr val="FF9800"/>
                </a:solidFill>
              </a:rPr>
              <a:t> </a:t>
            </a:r>
            <a:r>
              <a:rPr lang="en-US" sz="2400" dirty="0" err="1">
                <a:solidFill>
                  <a:srgbClr val="FF9800"/>
                </a:solidFill>
              </a:rPr>
              <a:t>và</a:t>
            </a:r>
            <a:r>
              <a:rPr lang="en-US" sz="2400" dirty="0">
                <a:solidFill>
                  <a:srgbClr val="FF9800"/>
                </a:solidFill>
              </a:rPr>
              <a:t> </a:t>
            </a:r>
            <a:r>
              <a:rPr lang="en-US" sz="2400" dirty="0" err="1">
                <a:solidFill>
                  <a:srgbClr val="FF9800"/>
                </a:solidFill>
              </a:rPr>
              <a:t>chức</a:t>
            </a:r>
            <a:r>
              <a:rPr lang="en-US" sz="2400" dirty="0">
                <a:solidFill>
                  <a:srgbClr val="FF9800"/>
                </a:solidFill>
              </a:rPr>
              <a:t> </a:t>
            </a:r>
            <a:r>
              <a:rPr lang="en-US" sz="2400" dirty="0" err="1">
                <a:solidFill>
                  <a:srgbClr val="FF9800"/>
                </a:solidFill>
              </a:rPr>
              <a:t>năng</a:t>
            </a:r>
            <a:r>
              <a:rPr lang="en-US" sz="2400" dirty="0">
                <a:solidFill>
                  <a:srgbClr val="FF9800"/>
                </a:solidFill>
              </a:rPr>
              <a:t> </a:t>
            </a:r>
            <a:r>
              <a:rPr lang="en-US" sz="2400" dirty="0" err="1">
                <a:solidFill>
                  <a:srgbClr val="FF9800"/>
                </a:solidFill>
              </a:rPr>
              <a:t>của</a:t>
            </a:r>
            <a:r>
              <a:rPr lang="en-US" sz="2400" dirty="0">
                <a:solidFill>
                  <a:srgbClr val="FF9800"/>
                </a:solidFill>
              </a:rPr>
              <a:t> </a:t>
            </a:r>
            <a:r>
              <a:rPr lang="en-US" sz="2400" dirty="0" err="1">
                <a:solidFill>
                  <a:srgbClr val="FF9800"/>
                </a:solidFill>
              </a:rPr>
              <a:t>eNodeB</a:t>
            </a:r>
            <a:r>
              <a:rPr lang="en-US" sz="2400" dirty="0">
                <a:solidFill>
                  <a:srgbClr val="FF9800"/>
                </a:solidFill>
              </a:rPr>
              <a:t> Viettel </a:t>
            </a:r>
          </a:p>
        </p:txBody>
      </p:sp>
      <p:sp>
        <p:nvSpPr>
          <p:cNvPr id="16" name="object 12">
            <a:extLst>
              <a:ext uri="{FF2B5EF4-FFF2-40B4-BE49-F238E27FC236}">
                <a16:creationId xmlns:a16="http://schemas.microsoft.com/office/drawing/2014/main" id="{F383A588-8849-4879-8BA2-483993946153}"/>
              </a:ext>
            </a:extLst>
          </p:cNvPr>
          <p:cNvSpPr txBox="1"/>
          <p:nvPr/>
        </p:nvSpPr>
        <p:spPr>
          <a:xfrm>
            <a:off x="609600" y="809390"/>
            <a:ext cx="7016470" cy="307777"/>
          </a:xfrm>
          <a:prstGeom prst="rect">
            <a:avLst/>
          </a:prstGeom>
        </p:spPr>
        <p:txBody>
          <a:bodyPr vert="horz" wrap="square" lIns="0" tIns="0" rIns="0" bIns="0" rtlCol="0">
            <a:spAutoFit/>
          </a:bodyPr>
          <a:lstStyle/>
          <a:p>
            <a:pPr marL="26988">
              <a:lnSpc>
                <a:spcPct val="100000"/>
              </a:lnSpc>
            </a:pPr>
            <a:r>
              <a:rPr lang="en-US" sz="2000" b="1" spc="-55" dirty="0">
                <a:solidFill>
                  <a:schemeClr val="accent1">
                    <a:lumMod val="75000"/>
                  </a:schemeClr>
                </a:solidFill>
                <a:latin typeface="+mn-lt"/>
                <a:cs typeface="Calibri"/>
              </a:rPr>
              <a:t>1. </a:t>
            </a:r>
            <a:r>
              <a:rPr lang="en-US" sz="2000" b="1" spc="-55" dirty="0" err="1">
                <a:solidFill>
                  <a:schemeClr val="accent1">
                    <a:lumMod val="75000"/>
                  </a:schemeClr>
                </a:solidFill>
                <a:latin typeface="+mn-lt"/>
                <a:cs typeface="Calibri"/>
              </a:rPr>
              <a:t>Khối</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xử</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lý</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băng</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gốc</a:t>
            </a:r>
            <a:r>
              <a:rPr lang="en-US" sz="2000" b="1" spc="-55" dirty="0">
                <a:solidFill>
                  <a:schemeClr val="accent1">
                    <a:lumMod val="75000"/>
                  </a:schemeClr>
                </a:solidFill>
                <a:latin typeface="+mn-lt"/>
                <a:cs typeface="Calibri"/>
              </a:rPr>
              <a:t> (BBU) – </a:t>
            </a:r>
            <a:r>
              <a:rPr lang="en-US" sz="1800" b="1" spc="-55" dirty="0" err="1">
                <a:solidFill>
                  <a:srgbClr val="1FA985"/>
                </a:solidFill>
                <a:latin typeface="+mn-lt"/>
                <a:cs typeface="Calibri"/>
              </a:rPr>
              <a:t>Kiến</a:t>
            </a:r>
            <a:r>
              <a:rPr lang="en-US" sz="1800" b="1" spc="-55" dirty="0">
                <a:solidFill>
                  <a:srgbClr val="1FA985"/>
                </a:solidFill>
                <a:latin typeface="+mn-lt"/>
                <a:cs typeface="Calibri"/>
              </a:rPr>
              <a:t> </a:t>
            </a:r>
            <a:r>
              <a:rPr lang="en-US" sz="1800" b="1" spc="-55" dirty="0" err="1">
                <a:solidFill>
                  <a:srgbClr val="1FA985"/>
                </a:solidFill>
                <a:latin typeface="+mn-lt"/>
                <a:cs typeface="Calibri"/>
              </a:rPr>
              <a:t>trúc</a:t>
            </a:r>
            <a:r>
              <a:rPr lang="en-US" sz="1800" b="1" spc="-55" dirty="0">
                <a:solidFill>
                  <a:srgbClr val="1FA985"/>
                </a:solidFill>
                <a:latin typeface="+mn-lt"/>
                <a:cs typeface="Calibri"/>
              </a:rPr>
              <a:t> </a:t>
            </a:r>
            <a:r>
              <a:rPr lang="en-US" sz="1800" b="1" spc="-55" dirty="0" err="1">
                <a:solidFill>
                  <a:srgbClr val="1FA985"/>
                </a:solidFill>
                <a:latin typeface="+mn-lt"/>
                <a:cs typeface="Calibri"/>
              </a:rPr>
              <a:t>phần</a:t>
            </a:r>
            <a:r>
              <a:rPr lang="en-US" sz="1800" b="1" spc="-55" dirty="0">
                <a:solidFill>
                  <a:srgbClr val="1FA985"/>
                </a:solidFill>
                <a:latin typeface="+mn-lt"/>
                <a:cs typeface="Calibri"/>
              </a:rPr>
              <a:t> </a:t>
            </a:r>
            <a:r>
              <a:rPr lang="en-US" sz="1800" b="1" spc="-55" dirty="0" err="1">
                <a:solidFill>
                  <a:srgbClr val="1FA985"/>
                </a:solidFill>
                <a:latin typeface="+mn-lt"/>
                <a:cs typeface="Calibri"/>
              </a:rPr>
              <a:t>cứng</a:t>
            </a:r>
            <a:endParaRPr sz="1800" b="1" spc="-55" dirty="0">
              <a:solidFill>
                <a:srgbClr val="1FA985"/>
              </a:solidFill>
              <a:latin typeface="+mn-lt"/>
              <a:cs typeface="Calibri"/>
            </a:endParaRPr>
          </a:p>
        </p:txBody>
      </p:sp>
      <p:pic>
        <p:nvPicPr>
          <p:cNvPr id="17" name="Picture 16">
            <a:extLst>
              <a:ext uri="{FF2B5EF4-FFF2-40B4-BE49-F238E27FC236}">
                <a16:creationId xmlns:a16="http://schemas.microsoft.com/office/drawing/2014/main" id="{698944EE-E155-4CE3-9464-F616877DA32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18" name="Picture 17">
            <a:extLst>
              <a:ext uri="{FF2B5EF4-FFF2-40B4-BE49-F238E27FC236}">
                <a16:creationId xmlns:a16="http://schemas.microsoft.com/office/drawing/2014/main" id="{BB54B42A-8F7B-4748-93EA-5F2C8DBF55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Tree>
    <p:extLst>
      <p:ext uri="{BB962C8B-B14F-4D97-AF65-F5344CB8AC3E}">
        <p14:creationId xmlns:p14="http://schemas.microsoft.com/office/powerpoint/2010/main" val="3200396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182F4D-25FD-4F80-8194-A52CB42FC40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13</a:t>
            </a:fld>
            <a:endParaRPr lang="en"/>
          </a:p>
        </p:txBody>
      </p:sp>
      <p:sp>
        <p:nvSpPr>
          <p:cNvPr id="3" name="object 10">
            <a:extLst>
              <a:ext uri="{FF2B5EF4-FFF2-40B4-BE49-F238E27FC236}">
                <a16:creationId xmlns:a16="http://schemas.microsoft.com/office/drawing/2014/main" id="{9DDC0225-682E-483B-AA30-5550EA3CF204}"/>
              </a:ext>
            </a:extLst>
          </p:cNvPr>
          <p:cNvSpPr/>
          <p:nvPr/>
        </p:nvSpPr>
        <p:spPr>
          <a:xfrm>
            <a:off x="849566" y="1249664"/>
            <a:ext cx="3344366" cy="3313544"/>
          </a:xfrm>
          <a:prstGeom prst="rect">
            <a:avLst/>
          </a:prstGeom>
          <a:blipFill>
            <a:blip r:embed="rId3" cstate="print"/>
            <a:stretch>
              <a:fillRect/>
            </a:stretch>
          </a:blipFill>
        </p:spPr>
        <p:txBody>
          <a:bodyPr wrap="square" lIns="0" tIns="0" rIns="0" bIns="0" rtlCol="0"/>
          <a:lstStyle/>
          <a:p>
            <a:endParaRPr/>
          </a:p>
        </p:txBody>
      </p:sp>
      <p:sp>
        <p:nvSpPr>
          <p:cNvPr id="4" name="object 11">
            <a:extLst>
              <a:ext uri="{FF2B5EF4-FFF2-40B4-BE49-F238E27FC236}">
                <a16:creationId xmlns:a16="http://schemas.microsoft.com/office/drawing/2014/main" id="{76FDFAC0-18ED-4FEF-AD56-1D5ED72C5799}"/>
              </a:ext>
            </a:extLst>
          </p:cNvPr>
          <p:cNvSpPr txBox="1"/>
          <p:nvPr/>
        </p:nvSpPr>
        <p:spPr>
          <a:xfrm>
            <a:off x="4572000" y="1776752"/>
            <a:ext cx="4026877" cy="2246769"/>
          </a:xfrm>
          <a:prstGeom prst="rect">
            <a:avLst/>
          </a:prstGeom>
        </p:spPr>
        <p:txBody>
          <a:bodyPr vert="horz" wrap="square" lIns="0" tIns="0" rIns="0" bIns="0" rtlCol="0">
            <a:spAutoFit/>
          </a:bodyPr>
          <a:lstStyle/>
          <a:p>
            <a:pPr marL="419100" lvl="1" indent="-358775">
              <a:lnSpc>
                <a:spcPct val="100000"/>
              </a:lnSpc>
              <a:spcBef>
                <a:spcPts val="1050"/>
              </a:spcBef>
              <a:spcAft>
                <a:spcPts val="400"/>
              </a:spcAft>
              <a:buFont typeface="Wingdings"/>
              <a:buChar char=""/>
              <a:tabLst>
                <a:tab pos="419734" algn="l"/>
                <a:tab pos="420370" algn="l"/>
              </a:tabLst>
            </a:pPr>
            <a:r>
              <a:rPr sz="1800" spc="-5" dirty="0">
                <a:solidFill>
                  <a:srgbClr val="001F5F"/>
                </a:solidFill>
                <a:latin typeface="+mj-lt"/>
                <a:cs typeface="Times New Roman"/>
              </a:rPr>
              <a:t>L1: </a:t>
            </a:r>
            <a:r>
              <a:rPr sz="1800" spc="-5" dirty="0" err="1">
                <a:solidFill>
                  <a:srgbClr val="001F5F"/>
                </a:solidFill>
                <a:latin typeface="+mj-lt"/>
                <a:cs typeface="Times New Roman"/>
              </a:rPr>
              <a:t>điều</a:t>
            </a:r>
            <a:r>
              <a:rPr sz="1800" spc="-5" dirty="0">
                <a:solidFill>
                  <a:srgbClr val="001F5F"/>
                </a:solidFill>
                <a:latin typeface="+mj-lt"/>
                <a:cs typeface="Times New Roman"/>
              </a:rPr>
              <a:t> </a:t>
            </a:r>
            <a:r>
              <a:rPr sz="1800" spc="-5" dirty="0" err="1">
                <a:solidFill>
                  <a:srgbClr val="001F5F"/>
                </a:solidFill>
                <a:latin typeface="+mj-lt"/>
                <a:cs typeface="Times New Roman"/>
              </a:rPr>
              <a:t>chế</a:t>
            </a:r>
            <a:r>
              <a:rPr lang="en-US" sz="1800" spc="-5" dirty="0">
                <a:solidFill>
                  <a:srgbClr val="001F5F"/>
                </a:solidFill>
                <a:latin typeface="+mj-lt"/>
                <a:cs typeface="Times New Roman"/>
              </a:rPr>
              <a:t>/</a:t>
            </a:r>
            <a:r>
              <a:rPr lang="en-US" sz="1800" spc="-5" dirty="0" err="1">
                <a:solidFill>
                  <a:srgbClr val="001F5F"/>
                </a:solidFill>
                <a:latin typeface="+mj-lt"/>
                <a:cs typeface="Times New Roman"/>
              </a:rPr>
              <a:t>giải</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điều</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chế</a:t>
            </a:r>
            <a:r>
              <a:rPr sz="1800" spc="-5" dirty="0">
                <a:solidFill>
                  <a:srgbClr val="001F5F"/>
                </a:solidFill>
                <a:latin typeface="+mj-lt"/>
                <a:cs typeface="Times New Roman"/>
              </a:rPr>
              <a:t>, </a:t>
            </a:r>
            <a:r>
              <a:rPr sz="1800" spc="-5" dirty="0" err="1">
                <a:solidFill>
                  <a:srgbClr val="001F5F"/>
                </a:solidFill>
                <a:latin typeface="+mj-lt"/>
                <a:cs typeface="Times New Roman"/>
              </a:rPr>
              <a:t>mã</a:t>
            </a:r>
            <a:r>
              <a:rPr sz="1800" spc="-5" dirty="0">
                <a:solidFill>
                  <a:srgbClr val="001F5F"/>
                </a:solidFill>
                <a:latin typeface="+mj-lt"/>
                <a:cs typeface="Times New Roman"/>
              </a:rPr>
              <a:t> </a:t>
            </a:r>
            <a:r>
              <a:rPr sz="1800" spc="-5" dirty="0" err="1">
                <a:solidFill>
                  <a:srgbClr val="001F5F"/>
                </a:solidFill>
                <a:latin typeface="+mj-lt"/>
                <a:cs typeface="Times New Roman"/>
              </a:rPr>
              <a:t>hóa</a:t>
            </a:r>
            <a:endParaRPr sz="1800" spc="-5" dirty="0">
              <a:solidFill>
                <a:srgbClr val="001F5F"/>
              </a:solidFill>
              <a:latin typeface="+mj-lt"/>
              <a:cs typeface="Times New Roman"/>
            </a:endParaRPr>
          </a:p>
          <a:p>
            <a:pPr marL="419100" lvl="1" indent="-358775">
              <a:lnSpc>
                <a:spcPct val="100000"/>
              </a:lnSpc>
              <a:spcBef>
                <a:spcPts val="434"/>
              </a:spcBef>
              <a:spcAft>
                <a:spcPts val="400"/>
              </a:spcAft>
              <a:buFont typeface="Wingdings"/>
              <a:buChar char=""/>
              <a:tabLst>
                <a:tab pos="419734" algn="l"/>
                <a:tab pos="420370" algn="l"/>
              </a:tabLst>
            </a:pPr>
            <a:r>
              <a:rPr sz="1800" spc="-5" dirty="0">
                <a:solidFill>
                  <a:srgbClr val="001F5F"/>
                </a:solidFill>
                <a:latin typeface="+mj-lt"/>
                <a:cs typeface="Times New Roman"/>
              </a:rPr>
              <a:t>L2: lập lịch, cấp phát </a:t>
            </a:r>
            <a:r>
              <a:rPr sz="1800" spc="-5" dirty="0" err="1">
                <a:solidFill>
                  <a:srgbClr val="001F5F"/>
                </a:solidFill>
                <a:latin typeface="+mj-lt"/>
                <a:cs typeface="Times New Roman"/>
              </a:rPr>
              <a:t>tài</a:t>
            </a:r>
            <a:r>
              <a:rPr sz="1800" spc="-5" dirty="0">
                <a:solidFill>
                  <a:srgbClr val="001F5F"/>
                </a:solidFill>
                <a:latin typeface="+mj-lt"/>
                <a:cs typeface="Times New Roman"/>
              </a:rPr>
              <a:t> </a:t>
            </a:r>
            <a:r>
              <a:rPr sz="1800" spc="-5" dirty="0" err="1">
                <a:solidFill>
                  <a:srgbClr val="001F5F"/>
                </a:solidFill>
                <a:latin typeface="+mj-lt"/>
                <a:cs typeface="Times New Roman"/>
              </a:rPr>
              <a:t>nguyên</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vô</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tuyến</a:t>
            </a:r>
            <a:endParaRPr sz="1800" spc="-5" dirty="0">
              <a:solidFill>
                <a:srgbClr val="001F5F"/>
              </a:solidFill>
              <a:latin typeface="+mj-lt"/>
              <a:cs typeface="Times New Roman"/>
            </a:endParaRPr>
          </a:p>
          <a:p>
            <a:pPr marL="419100" lvl="1" indent="-358775">
              <a:lnSpc>
                <a:spcPct val="100000"/>
              </a:lnSpc>
              <a:spcBef>
                <a:spcPts val="430"/>
              </a:spcBef>
              <a:spcAft>
                <a:spcPts val="400"/>
              </a:spcAft>
              <a:buFont typeface="Wingdings"/>
              <a:buChar char=""/>
              <a:tabLst>
                <a:tab pos="419734" algn="l"/>
                <a:tab pos="420370" algn="l"/>
              </a:tabLst>
            </a:pPr>
            <a:r>
              <a:rPr sz="1800" spc="-5" dirty="0">
                <a:solidFill>
                  <a:srgbClr val="001F5F"/>
                </a:solidFill>
                <a:latin typeface="+mj-lt"/>
                <a:cs typeface="Times New Roman"/>
              </a:rPr>
              <a:t>L3: quản lý tài nguyên vô tuyến, </a:t>
            </a:r>
            <a:r>
              <a:rPr sz="1800" spc="-5" dirty="0" err="1">
                <a:solidFill>
                  <a:srgbClr val="001F5F"/>
                </a:solidFill>
                <a:latin typeface="+mj-lt"/>
                <a:cs typeface="Times New Roman"/>
              </a:rPr>
              <a:t>điều</a:t>
            </a:r>
            <a:r>
              <a:rPr sz="1800" spc="-5" dirty="0">
                <a:solidFill>
                  <a:srgbClr val="001F5F"/>
                </a:solidFill>
                <a:latin typeface="+mj-lt"/>
                <a:cs typeface="Times New Roman"/>
              </a:rPr>
              <a:t> </a:t>
            </a:r>
            <a:r>
              <a:rPr sz="1800" spc="-5" dirty="0" err="1">
                <a:solidFill>
                  <a:srgbClr val="001F5F"/>
                </a:solidFill>
                <a:latin typeface="+mj-lt"/>
                <a:cs typeface="Times New Roman"/>
              </a:rPr>
              <a:t>khiển</a:t>
            </a:r>
            <a:r>
              <a:rPr lang="en-US" sz="1800" spc="-5" dirty="0">
                <a:solidFill>
                  <a:srgbClr val="001F5F"/>
                </a:solidFill>
                <a:latin typeface="+mj-lt"/>
                <a:cs typeface="Times New Roman"/>
              </a:rPr>
              <a:t> </a:t>
            </a:r>
            <a:r>
              <a:rPr sz="1800" spc="-5" dirty="0" err="1">
                <a:solidFill>
                  <a:srgbClr val="001F5F"/>
                </a:solidFill>
                <a:latin typeface="+mj-lt"/>
                <a:cs typeface="Times New Roman"/>
              </a:rPr>
              <a:t>kết</a:t>
            </a:r>
            <a:r>
              <a:rPr sz="1800" spc="-5" dirty="0">
                <a:solidFill>
                  <a:srgbClr val="001F5F"/>
                </a:solidFill>
                <a:latin typeface="+mj-lt"/>
                <a:cs typeface="Times New Roman"/>
              </a:rPr>
              <a:t> nối, chuyển giao, …</a:t>
            </a:r>
          </a:p>
          <a:p>
            <a:pPr marL="419100" lvl="1" indent="-358775">
              <a:lnSpc>
                <a:spcPct val="100000"/>
              </a:lnSpc>
              <a:spcBef>
                <a:spcPts val="430"/>
              </a:spcBef>
              <a:spcAft>
                <a:spcPts val="400"/>
              </a:spcAft>
              <a:buFont typeface="Wingdings"/>
              <a:buChar char=""/>
              <a:tabLst>
                <a:tab pos="419734" algn="l"/>
                <a:tab pos="420370" algn="l"/>
              </a:tabLst>
            </a:pPr>
            <a:r>
              <a:rPr sz="1800" spc="-5" dirty="0">
                <a:solidFill>
                  <a:srgbClr val="001F5F"/>
                </a:solidFill>
                <a:latin typeface="+mj-lt"/>
                <a:cs typeface="Times New Roman"/>
              </a:rPr>
              <a:t>SYNC: cung cấp tín hiệu đồng bộ </a:t>
            </a:r>
            <a:r>
              <a:rPr sz="1800" spc="-5" dirty="0" err="1">
                <a:solidFill>
                  <a:srgbClr val="001F5F"/>
                </a:solidFill>
                <a:latin typeface="+mj-lt"/>
                <a:cs typeface="Times New Roman"/>
              </a:rPr>
              <a:t>cho</a:t>
            </a:r>
            <a:r>
              <a:rPr sz="1800" spc="-5" dirty="0">
                <a:solidFill>
                  <a:srgbClr val="001F5F"/>
                </a:solidFill>
                <a:latin typeface="+mj-lt"/>
                <a:cs typeface="Times New Roman"/>
              </a:rPr>
              <a:t> </a:t>
            </a:r>
            <a:r>
              <a:rPr sz="1800" spc="-5" dirty="0" err="1">
                <a:solidFill>
                  <a:srgbClr val="001F5F"/>
                </a:solidFill>
                <a:latin typeface="+mj-lt"/>
                <a:cs typeface="Times New Roman"/>
              </a:rPr>
              <a:t>hệ</a:t>
            </a:r>
            <a:r>
              <a:rPr lang="en-US" sz="1800" spc="-5" dirty="0">
                <a:solidFill>
                  <a:srgbClr val="001F5F"/>
                </a:solidFill>
                <a:latin typeface="+mj-lt"/>
                <a:cs typeface="Times New Roman"/>
              </a:rPr>
              <a:t> </a:t>
            </a:r>
            <a:r>
              <a:rPr sz="1800" spc="-5" dirty="0" err="1">
                <a:solidFill>
                  <a:srgbClr val="001F5F"/>
                </a:solidFill>
                <a:latin typeface="+mj-lt"/>
                <a:cs typeface="Times New Roman"/>
              </a:rPr>
              <a:t>thống</a:t>
            </a:r>
            <a:r>
              <a:rPr lang="en-US" sz="1800" spc="-5" dirty="0">
                <a:solidFill>
                  <a:srgbClr val="001F5F"/>
                </a:solidFill>
                <a:latin typeface="+mj-lt"/>
                <a:cs typeface="Times New Roman"/>
              </a:rPr>
              <a:t>: GPS, IEEE-1588…</a:t>
            </a:r>
            <a:endParaRPr sz="1800" spc="-5" dirty="0">
              <a:solidFill>
                <a:srgbClr val="001F5F"/>
              </a:solidFill>
              <a:latin typeface="+mj-lt"/>
              <a:cs typeface="Times New Roman"/>
            </a:endParaRPr>
          </a:p>
        </p:txBody>
      </p:sp>
      <p:sp>
        <p:nvSpPr>
          <p:cNvPr id="5" name="Shape 248">
            <a:extLst>
              <a:ext uri="{FF2B5EF4-FFF2-40B4-BE49-F238E27FC236}">
                <a16:creationId xmlns:a16="http://schemas.microsoft.com/office/drawing/2014/main" id="{6405BEE9-889D-4F93-A60E-2B0CBCE684D4}"/>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400" dirty="0" err="1">
                <a:solidFill>
                  <a:srgbClr val="FF9800"/>
                </a:solidFill>
              </a:rPr>
              <a:t>Cấu</a:t>
            </a:r>
            <a:r>
              <a:rPr lang="en-US" sz="2400" dirty="0">
                <a:solidFill>
                  <a:srgbClr val="FF9800"/>
                </a:solidFill>
              </a:rPr>
              <a:t> </a:t>
            </a:r>
            <a:r>
              <a:rPr lang="en-US" sz="2400" dirty="0" err="1">
                <a:solidFill>
                  <a:srgbClr val="FF9800"/>
                </a:solidFill>
              </a:rPr>
              <a:t>tạo</a:t>
            </a:r>
            <a:r>
              <a:rPr lang="en-US" sz="2400" dirty="0">
                <a:solidFill>
                  <a:srgbClr val="FF9800"/>
                </a:solidFill>
              </a:rPr>
              <a:t> </a:t>
            </a:r>
            <a:r>
              <a:rPr lang="en-US" sz="2400" dirty="0" err="1">
                <a:solidFill>
                  <a:srgbClr val="FF9800"/>
                </a:solidFill>
              </a:rPr>
              <a:t>và</a:t>
            </a:r>
            <a:r>
              <a:rPr lang="en-US" sz="2400" dirty="0">
                <a:solidFill>
                  <a:srgbClr val="FF9800"/>
                </a:solidFill>
              </a:rPr>
              <a:t> </a:t>
            </a:r>
            <a:r>
              <a:rPr lang="en-US" sz="2400" dirty="0" err="1">
                <a:solidFill>
                  <a:srgbClr val="FF9800"/>
                </a:solidFill>
              </a:rPr>
              <a:t>chức</a:t>
            </a:r>
            <a:r>
              <a:rPr lang="en-US" sz="2400" dirty="0">
                <a:solidFill>
                  <a:srgbClr val="FF9800"/>
                </a:solidFill>
              </a:rPr>
              <a:t> </a:t>
            </a:r>
            <a:r>
              <a:rPr lang="en-US" sz="2400" dirty="0" err="1">
                <a:solidFill>
                  <a:srgbClr val="FF9800"/>
                </a:solidFill>
              </a:rPr>
              <a:t>năng</a:t>
            </a:r>
            <a:r>
              <a:rPr lang="en-US" sz="2400" dirty="0">
                <a:solidFill>
                  <a:srgbClr val="FF9800"/>
                </a:solidFill>
              </a:rPr>
              <a:t> </a:t>
            </a:r>
            <a:r>
              <a:rPr lang="en-US" sz="2400" dirty="0" err="1">
                <a:solidFill>
                  <a:srgbClr val="FF9800"/>
                </a:solidFill>
              </a:rPr>
              <a:t>của</a:t>
            </a:r>
            <a:r>
              <a:rPr lang="en-US" sz="2400" dirty="0">
                <a:solidFill>
                  <a:srgbClr val="FF9800"/>
                </a:solidFill>
              </a:rPr>
              <a:t> </a:t>
            </a:r>
            <a:r>
              <a:rPr lang="en-US" sz="2400" dirty="0" err="1">
                <a:solidFill>
                  <a:srgbClr val="FF9800"/>
                </a:solidFill>
              </a:rPr>
              <a:t>eNodeB</a:t>
            </a:r>
            <a:r>
              <a:rPr lang="en-US" sz="2400" dirty="0">
                <a:solidFill>
                  <a:srgbClr val="FF9800"/>
                </a:solidFill>
              </a:rPr>
              <a:t> Viettel </a:t>
            </a:r>
          </a:p>
        </p:txBody>
      </p:sp>
      <p:sp>
        <p:nvSpPr>
          <p:cNvPr id="6" name="object 12">
            <a:extLst>
              <a:ext uri="{FF2B5EF4-FFF2-40B4-BE49-F238E27FC236}">
                <a16:creationId xmlns:a16="http://schemas.microsoft.com/office/drawing/2014/main" id="{81844F60-171F-4673-B3B4-D70CE3092602}"/>
              </a:ext>
            </a:extLst>
          </p:cNvPr>
          <p:cNvSpPr txBox="1"/>
          <p:nvPr/>
        </p:nvSpPr>
        <p:spPr>
          <a:xfrm>
            <a:off x="609600" y="809390"/>
            <a:ext cx="7016470" cy="307777"/>
          </a:xfrm>
          <a:prstGeom prst="rect">
            <a:avLst/>
          </a:prstGeom>
        </p:spPr>
        <p:txBody>
          <a:bodyPr vert="horz" wrap="square" lIns="0" tIns="0" rIns="0" bIns="0" rtlCol="0">
            <a:spAutoFit/>
          </a:bodyPr>
          <a:lstStyle/>
          <a:p>
            <a:pPr marL="26988">
              <a:lnSpc>
                <a:spcPct val="100000"/>
              </a:lnSpc>
            </a:pPr>
            <a:r>
              <a:rPr lang="en-US" sz="2000" b="1" spc="-55" dirty="0">
                <a:solidFill>
                  <a:schemeClr val="accent1">
                    <a:lumMod val="75000"/>
                  </a:schemeClr>
                </a:solidFill>
                <a:latin typeface="+mn-lt"/>
                <a:cs typeface="Calibri"/>
              </a:rPr>
              <a:t>1. </a:t>
            </a:r>
            <a:r>
              <a:rPr lang="en-US" sz="2000" b="1" spc="-55" dirty="0" err="1">
                <a:solidFill>
                  <a:schemeClr val="accent1">
                    <a:lumMod val="75000"/>
                  </a:schemeClr>
                </a:solidFill>
                <a:latin typeface="+mn-lt"/>
                <a:cs typeface="Calibri"/>
              </a:rPr>
              <a:t>Khối</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xử</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lý</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băng</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gốc</a:t>
            </a:r>
            <a:r>
              <a:rPr lang="en-US" sz="2000" b="1" spc="-55" dirty="0">
                <a:solidFill>
                  <a:schemeClr val="accent1">
                    <a:lumMod val="75000"/>
                  </a:schemeClr>
                </a:solidFill>
                <a:latin typeface="+mn-lt"/>
                <a:cs typeface="Calibri"/>
              </a:rPr>
              <a:t> (BBU) – </a:t>
            </a:r>
            <a:r>
              <a:rPr lang="en-US" sz="1800" b="1" spc="-55" dirty="0" err="1">
                <a:solidFill>
                  <a:srgbClr val="1FA985"/>
                </a:solidFill>
                <a:latin typeface="+mn-lt"/>
                <a:cs typeface="Calibri"/>
              </a:rPr>
              <a:t>Kiến</a:t>
            </a:r>
            <a:r>
              <a:rPr lang="en-US" sz="1800" b="1" spc="-55" dirty="0">
                <a:solidFill>
                  <a:srgbClr val="1FA985"/>
                </a:solidFill>
                <a:latin typeface="+mn-lt"/>
                <a:cs typeface="Calibri"/>
              </a:rPr>
              <a:t> </a:t>
            </a:r>
            <a:r>
              <a:rPr lang="en-US" sz="1800" b="1" spc="-55" dirty="0" err="1">
                <a:solidFill>
                  <a:srgbClr val="1FA985"/>
                </a:solidFill>
                <a:latin typeface="+mn-lt"/>
                <a:cs typeface="Calibri"/>
              </a:rPr>
              <a:t>trúc</a:t>
            </a:r>
            <a:r>
              <a:rPr lang="en-US" sz="1800" b="1" spc="-55" dirty="0">
                <a:solidFill>
                  <a:srgbClr val="1FA985"/>
                </a:solidFill>
                <a:latin typeface="+mn-lt"/>
                <a:cs typeface="Calibri"/>
              </a:rPr>
              <a:t> </a:t>
            </a:r>
            <a:r>
              <a:rPr lang="en-US" sz="1800" b="1" spc="-55" dirty="0" err="1">
                <a:solidFill>
                  <a:srgbClr val="1FA985"/>
                </a:solidFill>
                <a:latin typeface="+mn-lt"/>
                <a:cs typeface="Calibri"/>
              </a:rPr>
              <a:t>phần</a:t>
            </a:r>
            <a:r>
              <a:rPr lang="en-US" sz="1800" b="1" spc="-55" dirty="0">
                <a:solidFill>
                  <a:srgbClr val="1FA985"/>
                </a:solidFill>
                <a:latin typeface="+mn-lt"/>
                <a:cs typeface="Calibri"/>
              </a:rPr>
              <a:t> </a:t>
            </a:r>
            <a:r>
              <a:rPr lang="en-US" sz="1800" b="1" spc="-55" dirty="0" err="1">
                <a:solidFill>
                  <a:srgbClr val="1FA985"/>
                </a:solidFill>
                <a:latin typeface="+mn-lt"/>
                <a:cs typeface="Calibri"/>
              </a:rPr>
              <a:t>mềm</a:t>
            </a:r>
            <a:endParaRPr sz="1800" b="1" spc="-55" dirty="0">
              <a:solidFill>
                <a:srgbClr val="1FA985"/>
              </a:solidFill>
              <a:latin typeface="+mn-lt"/>
              <a:cs typeface="Calibri"/>
            </a:endParaRPr>
          </a:p>
        </p:txBody>
      </p:sp>
      <p:pic>
        <p:nvPicPr>
          <p:cNvPr id="7" name="Picture 6">
            <a:extLst>
              <a:ext uri="{FF2B5EF4-FFF2-40B4-BE49-F238E27FC236}">
                <a16:creationId xmlns:a16="http://schemas.microsoft.com/office/drawing/2014/main" id="{CCD01BC9-09CE-4A12-A755-4D430CD8ED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8" name="Picture 7">
            <a:extLst>
              <a:ext uri="{FF2B5EF4-FFF2-40B4-BE49-F238E27FC236}">
                <a16:creationId xmlns:a16="http://schemas.microsoft.com/office/drawing/2014/main" id="{D97DBBB0-4C9E-4D19-B251-ECE2B2E132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Tree>
    <p:extLst>
      <p:ext uri="{BB962C8B-B14F-4D97-AF65-F5344CB8AC3E}">
        <p14:creationId xmlns:p14="http://schemas.microsoft.com/office/powerpoint/2010/main" val="3404936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D7D436-4A89-402E-AEBB-25382EF409B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14</a:t>
            </a:fld>
            <a:endParaRPr lang="en"/>
          </a:p>
        </p:txBody>
      </p:sp>
      <p:graphicFrame>
        <p:nvGraphicFramePr>
          <p:cNvPr id="3" name="Table 2">
            <a:extLst>
              <a:ext uri="{FF2B5EF4-FFF2-40B4-BE49-F238E27FC236}">
                <a16:creationId xmlns:a16="http://schemas.microsoft.com/office/drawing/2014/main" id="{D35AAE80-2152-4BBA-87E2-EEACE793B092}"/>
              </a:ext>
            </a:extLst>
          </p:cNvPr>
          <p:cNvGraphicFramePr>
            <a:graphicFrameLocks noGrp="1"/>
          </p:cNvGraphicFramePr>
          <p:nvPr>
            <p:extLst>
              <p:ext uri="{D42A27DB-BD31-4B8C-83A1-F6EECF244321}">
                <p14:modId xmlns:p14="http://schemas.microsoft.com/office/powerpoint/2010/main" val="2247876641"/>
              </p:ext>
            </p:extLst>
          </p:nvPr>
        </p:nvGraphicFramePr>
        <p:xfrm>
          <a:off x="5355229" y="1250233"/>
          <a:ext cx="3303577" cy="2689038"/>
        </p:xfrm>
        <a:graphic>
          <a:graphicData uri="http://schemas.openxmlformats.org/drawingml/2006/table">
            <a:tbl>
              <a:tblPr firstRow="1" firstCol="1" bandRow="1"/>
              <a:tblGrid>
                <a:gridCol w="394051">
                  <a:extLst>
                    <a:ext uri="{9D8B030D-6E8A-4147-A177-3AD203B41FA5}">
                      <a16:colId xmlns:a16="http://schemas.microsoft.com/office/drawing/2014/main" val="2455429813"/>
                    </a:ext>
                  </a:extLst>
                </a:gridCol>
                <a:gridCol w="751147">
                  <a:extLst>
                    <a:ext uri="{9D8B030D-6E8A-4147-A177-3AD203B41FA5}">
                      <a16:colId xmlns:a16="http://schemas.microsoft.com/office/drawing/2014/main" val="4015470012"/>
                    </a:ext>
                  </a:extLst>
                </a:gridCol>
                <a:gridCol w="634481">
                  <a:extLst>
                    <a:ext uri="{9D8B030D-6E8A-4147-A177-3AD203B41FA5}">
                      <a16:colId xmlns:a16="http://schemas.microsoft.com/office/drawing/2014/main" val="564815447"/>
                    </a:ext>
                  </a:extLst>
                </a:gridCol>
                <a:gridCol w="1523898">
                  <a:extLst>
                    <a:ext uri="{9D8B030D-6E8A-4147-A177-3AD203B41FA5}">
                      <a16:colId xmlns:a16="http://schemas.microsoft.com/office/drawing/2014/main" val="1603737792"/>
                    </a:ext>
                  </a:extLst>
                </a:gridCol>
              </a:tblGrid>
              <a:tr h="293647">
                <a:tc>
                  <a:txBody>
                    <a:bodyPr/>
                    <a:lstStyle/>
                    <a:p>
                      <a:pPr marL="0" marR="0" algn="ctr">
                        <a:lnSpc>
                          <a:spcPct val="107000"/>
                        </a:lnSpc>
                        <a:spcBef>
                          <a:spcPts val="200"/>
                        </a:spcBef>
                        <a:spcAft>
                          <a:spcPts val="200"/>
                        </a:spcAft>
                      </a:pPr>
                      <a:r>
                        <a:rPr lang="en-US" sz="1000" b="1" kern="100" dirty="0">
                          <a:solidFill>
                            <a:schemeClr val="accent1">
                              <a:lumMod val="50000"/>
                            </a:schemeClr>
                          </a:solidFill>
                          <a:effectLst/>
                          <a:latin typeface="+mj-lt"/>
                          <a:ea typeface="SimSun" panose="02010600030101010101" pitchFamily="2" charset="-122"/>
                          <a:cs typeface="Times New Roman" panose="02020603050405020304" pitchFamily="18" charset="0"/>
                        </a:rPr>
                        <a:t>STT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a:lnSpc>
                          <a:spcPct val="107000"/>
                        </a:lnSpc>
                        <a:spcBef>
                          <a:spcPts val="200"/>
                        </a:spcBef>
                        <a:spcAft>
                          <a:spcPts val="200"/>
                        </a:spcAft>
                      </a:pPr>
                      <a:r>
                        <a:rPr lang="en-US" sz="1000" b="1" kern="100" dirty="0" err="1">
                          <a:solidFill>
                            <a:schemeClr val="accent1">
                              <a:lumMod val="50000"/>
                            </a:schemeClr>
                          </a:solidFill>
                          <a:effectLst/>
                          <a:latin typeface="+mj-lt"/>
                          <a:ea typeface="SimSun" panose="02010600030101010101" pitchFamily="2" charset="-122"/>
                          <a:cs typeface="Times New Roman" panose="02020603050405020304" pitchFamily="18" charset="0"/>
                        </a:rPr>
                        <a:t>Tên</a:t>
                      </a:r>
                      <a:r>
                        <a:rPr lang="en-US" sz="1000" b="1" kern="100" dirty="0">
                          <a:solidFill>
                            <a:schemeClr val="accent1">
                              <a:lumMod val="50000"/>
                            </a:schemeClr>
                          </a:solidFill>
                          <a:effectLst/>
                          <a:latin typeface="+mj-lt"/>
                          <a:ea typeface="SimSun" panose="02010600030101010101" pitchFamily="2" charset="-122"/>
                          <a:cs typeface="Times New Roman" panose="02020603050405020304" pitchFamily="18" charset="0"/>
                        </a:rPr>
                        <a:t> port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a:lnSpc>
                          <a:spcPct val="107000"/>
                        </a:lnSpc>
                        <a:spcBef>
                          <a:spcPts val="200"/>
                        </a:spcBef>
                        <a:spcAft>
                          <a:spcPts val="200"/>
                        </a:spcAft>
                      </a:pPr>
                      <a:r>
                        <a:rPr lang="en-US" sz="1000" b="1" kern="100" dirty="0" err="1">
                          <a:solidFill>
                            <a:schemeClr val="accent1">
                              <a:lumMod val="50000"/>
                            </a:schemeClr>
                          </a:solidFill>
                          <a:effectLst/>
                          <a:latin typeface="+mj-lt"/>
                          <a:ea typeface="SimSun" panose="02010600030101010101" pitchFamily="2" charset="-122"/>
                          <a:cs typeface="Times New Roman" panose="02020603050405020304" pitchFamily="18" charset="0"/>
                        </a:rPr>
                        <a:t>Kiểu</a:t>
                      </a:r>
                      <a:r>
                        <a:rPr lang="en-US" sz="1000" b="1" kern="100" dirty="0">
                          <a:solidFill>
                            <a:schemeClr val="accent1">
                              <a:lumMod val="50000"/>
                            </a:schemeClr>
                          </a:solidFill>
                          <a:effectLst/>
                          <a:latin typeface="+mj-lt"/>
                          <a:ea typeface="SimSun" panose="02010600030101010101" pitchFamily="2" charset="-122"/>
                          <a:cs typeface="Times New Roman" panose="02020603050405020304" pitchFamily="18" charset="0"/>
                        </a:rPr>
                        <a:t> port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a:lnSpc>
                          <a:spcPct val="107000"/>
                        </a:lnSpc>
                        <a:spcBef>
                          <a:spcPts val="200"/>
                        </a:spcBef>
                        <a:spcAft>
                          <a:spcPts val="200"/>
                        </a:spcAft>
                      </a:pPr>
                      <a:r>
                        <a:rPr lang="en-US" sz="1000" b="1" kern="100" dirty="0" err="1">
                          <a:solidFill>
                            <a:schemeClr val="accent1">
                              <a:lumMod val="50000"/>
                            </a:schemeClr>
                          </a:solidFill>
                          <a:effectLst/>
                          <a:latin typeface="+mj-lt"/>
                          <a:ea typeface="SimSun" panose="02010600030101010101" pitchFamily="2" charset="-122"/>
                          <a:cs typeface="Times New Roman" panose="02020603050405020304" pitchFamily="18" charset="0"/>
                        </a:rPr>
                        <a:t>Mô</a:t>
                      </a:r>
                      <a:r>
                        <a:rPr lang="en-US" sz="1000" b="1"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en-US" sz="1000" b="1" kern="100" dirty="0" err="1">
                          <a:solidFill>
                            <a:schemeClr val="accent1">
                              <a:lumMod val="50000"/>
                            </a:schemeClr>
                          </a:solidFill>
                          <a:effectLst/>
                          <a:latin typeface="+mj-lt"/>
                          <a:ea typeface="SimSun" panose="02010600030101010101" pitchFamily="2" charset="-122"/>
                          <a:cs typeface="Times New Roman" panose="02020603050405020304" pitchFamily="18" charset="0"/>
                        </a:rPr>
                        <a:t>tả</a:t>
                      </a:r>
                      <a:endParaRPr lang="en-US" sz="1000" b="1" kern="100" dirty="0">
                        <a:solidFill>
                          <a:schemeClr val="accent1">
                            <a:lumMod val="50000"/>
                          </a:schemeClr>
                        </a:solidFill>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829415135"/>
                  </a:ext>
                </a:extLst>
              </a:tr>
              <a:tr h="0">
                <a:tc>
                  <a:txBody>
                    <a:bodyPr/>
                    <a:lstStyle/>
                    <a:p>
                      <a:pPr marL="0" marR="0" algn="ctr">
                        <a:lnSpc>
                          <a:spcPct val="107000"/>
                        </a:lnSpc>
                        <a:spcBef>
                          <a:spcPts val="200"/>
                        </a:spcBef>
                        <a:spcAft>
                          <a:spcPts val="200"/>
                        </a:spcAft>
                      </a:pPr>
                      <a:r>
                        <a:rPr lang="en-US"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200"/>
                        </a:spcBef>
                        <a:spcAft>
                          <a:spcPts val="200"/>
                        </a:spcAft>
                      </a:pPr>
                      <a:r>
                        <a:rPr lang="en-US" sz="1000" kern="100">
                          <a:solidFill>
                            <a:schemeClr val="accent1">
                              <a:lumMod val="50000"/>
                            </a:schemeClr>
                          </a:solidFill>
                          <a:effectLst/>
                          <a:latin typeface="+mj-lt"/>
                          <a:ea typeface="SimSun" panose="02010600030101010101" pitchFamily="2" charset="-122"/>
                          <a:cs typeface="Times New Roman" panose="02020603050405020304" pitchFamily="18" charset="0"/>
                        </a:rPr>
                        <a:t>GPS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200"/>
                        </a:spcBef>
                        <a:spcAft>
                          <a:spcPts val="200"/>
                        </a:spcAft>
                      </a:pPr>
                      <a:r>
                        <a:rPr lang="en-US" sz="1000" kern="100">
                          <a:solidFill>
                            <a:schemeClr val="accent1">
                              <a:lumMod val="50000"/>
                            </a:schemeClr>
                          </a:solidFill>
                          <a:effectLst/>
                          <a:latin typeface="+mj-lt"/>
                          <a:ea typeface="SimSun" panose="02010600030101010101" pitchFamily="2" charset="-122"/>
                          <a:cs typeface="Times New Roman" panose="02020603050405020304" pitchFamily="18" charset="0"/>
                        </a:rPr>
                        <a:t>SMA male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200"/>
                        </a:spcBef>
                        <a:spcAft>
                          <a:spcPts val="200"/>
                        </a:spcAft>
                      </a:pP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Cung </a:t>
                      </a:r>
                      <a:r>
                        <a:rPr lang="fr-FR"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cấp</a:t>
                      </a: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fr-FR"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kết</a:t>
                      </a: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fr-FR"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nối</a:t>
                      </a: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fr-FR"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với</a:t>
                      </a: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GPS </a:t>
                      </a:r>
                      <a:r>
                        <a:rPr lang="fr-FR"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ngoài</a:t>
                      </a:r>
                      <a:endParaRPr lang="en-US" sz="1000" kern="100" dirty="0">
                        <a:solidFill>
                          <a:schemeClr val="accent1">
                            <a:lumMod val="50000"/>
                          </a:schemeClr>
                        </a:solidFill>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5731848"/>
                  </a:ext>
                </a:extLst>
              </a:tr>
              <a:tr h="0">
                <a:tc>
                  <a:txBody>
                    <a:bodyPr/>
                    <a:lstStyle/>
                    <a:p>
                      <a:pPr marL="0" marR="0" algn="ctr">
                        <a:lnSpc>
                          <a:spcPct val="107000"/>
                        </a:lnSpc>
                        <a:spcBef>
                          <a:spcPts val="200"/>
                        </a:spcBef>
                        <a:spcAft>
                          <a:spcPts val="200"/>
                        </a:spcAft>
                      </a:pPr>
                      <a:r>
                        <a:rPr lang="en-US"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200"/>
                        </a:spcBef>
                        <a:spcAft>
                          <a:spcPts val="200"/>
                        </a:spcAft>
                      </a:pPr>
                      <a:r>
                        <a:rPr lang="en-US"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DEBUG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200"/>
                        </a:spcBef>
                        <a:spcAft>
                          <a:spcPts val="200"/>
                        </a:spcAft>
                      </a:pPr>
                      <a:r>
                        <a:rPr lang="en-US" sz="1000" kern="100">
                          <a:solidFill>
                            <a:schemeClr val="accent1">
                              <a:lumMod val="50000"/>
                            </a:schemeClr>
                          </a:solidFill>
                          <a:effectLst/>
                          <a:latin typeface="+mj-lt"/>
                          <a:ea typeface="SimSun" panose="02010600030101010101" pitchFamily="2" charset="-122"/>
                          <a:cs typeface="Times New Roman" panose="02020603050405020304" pitchFamily="18" charset="0"/>
                        </a:rPr>
                        <a:t>Micro USB</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200"/>
                        </a:spcBef>
                        <a:spcAft>
                          <a:spcPts val="200"/>
                        </a:spcAft>
                      </a:pP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Cung </a:t>
                      </a:r>
                      <a:r>
                        <a:rPr lang="fr-FR"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cấp</a:t>
                      </a: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fr-FR"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kết</a:t>
                      </a: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fr-FR"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nối</a:t>
                      </a: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fr-FR"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với</a:t>
                      </a: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fr-FR"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máy</a:t>
                      </a: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fr-FR"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tính</a:t>
                      </a: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qua </a:t>
                      </a:r>
                      <a:r>
                        <a:rPr lang="fr-FR"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giao</a:t>
                      </a: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fr-FR"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tiếp</a:t>
                      </a: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USB</a:t>
                      </a:r>
                      <a:endParaRPr lang="en-US" sz="1000" kern="100" dirty="0">
                        <a:solidFill>
                          <a:schemeClr val="accent1">
                            <a:lumMod val="50000"/>
                          </a:schemeClr>
                        </a:solidFill>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7644141"/>
                  </a:ext>
                </a:extLst>
              </a:tr>
              <a:tr h="315769">
                <a:tc>
                  <a:txBody>
                    <a:bodyPr/>
                    <a:lstStyle/>
                    <a:p>
                      <a:pPr marL="0" marR="0" algn="ctr">
                        <a:lnSpc>
                          <a:spcPct val="107000"/>
                        </a:lnSpc>
                        <a:spcBef>
                          <a:spcPts val="200"/>
                        </a:spcBef>
                        <a:spcAft>
                          <a:spcPts val="200"/>
                        </a:spcAft>
                      </a:pPr>
                      <a:r>
                        <a:rPr lang="en-US"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200"/>
                        </a:spcBef>
                        <a:spcAft>
                          <a:spcPts val="200"/>
                        </a:spcAft>
                      </a:pPr>
                      <a:r>
                        <a:rPr lang="en-US"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FE0/GE0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200"/>
                        </a:spcBef>
                        <a:spcAft>
                          <a:spcPts val="200"/>
                        </a:spcAft>
                      </a:pPr>
                      <a:r>
                        <a:rPr lang="en-US" sz="1000" kern="100">
                          <a:solidFill>
                            <a:schemeClr val="accent1">
                              <a:lumMod val="50000"/>
                            </a:schemeClr>
                          </a:solidFill>
                          <a:effectLst/>
                          <a:latin typeface="+mj-lt"/>
                          <a:ea typeface="SimSun" panose="02010600030101010101" pitchFamily="2" charset="-122"/>
                          <a:cs typeface="Times New Roman" panose="02020603050405020304" pitchFamily="18" charset="0"/>
                        </a:rPr>
                        <a:t>RJ45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200"/>
                        </a:spcBef>
                        <a:spcAft>
                          <a:spcPts val="200"/>
                        </a:spcAft>
                      </a:pPr>
                      <a:r>
                        <a:rPr lang="fr-FR" sz="1000" kern="100">
                          <a:solidFill>
                            <a:schemeClr val="accent1">
                              <a:lumMod val="50000"/>
                            </a:schemeClr>
                          </a:solidFill>
                          <a:effectLst/>
                          <a:latin typeface="+mj-lt"/>
                          <a:ea typeface="SimSun" panose="02010600030101010101" pitchFamily="2" charset="-122"/>
                          <a:cs typeface="Times New Roman" panose="02020603050405020304" pitchFamily="18" charset="0"/>
                        </a:rPr>
                        <a:t>Cung cấp kết nối Fast Ethernet/Gigabit Ethernet với mạng lõi</a:t>
                      </a:r>
                      <a:endParaRPr lang="en-US" sz="1000" kern="100">
                        <a:solidFill>
                          <a:schemeClr val="accent1">
                            <a:lumMod val="50000"/>
                          </a:schemeClr>
                        </a:solidFill>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6935917"/>
                  </a:ext>
                </a:extLst>
              </a:tr>
              <a:tr h="0">
                <a:tc>
                  <a:txBody>
                    <a:bodyPr/>
                    <a:lstStyle/>
                    <a:p>
                      <a:pPr marL="0" marR="0" algn="ctr">
                        <a:lnSpc>
                          <a:spcPct val="107000"/>
                        </a:lnSpc>
                        <a:spcBef>
                          <a:spcPts val="200"/>
                        </a:spcBef>
                        <a:spcAft>
                          <a:spcPts val="200"/>
                        </a:spcAft>
                      </a:pPr>
                      <a:r>
                        <a:rPr lang="en-US" sz="1000" kern="100">
                          <a:solidFill>
                            <a:schemeClr val="accent1">
                              <a:lumMod val="50000"/>
                            </a:schemeClr>
                          </a:solidFill>
                          <a:effectLst/>
                          <a:latin typeface="+mj-lt"/>
                          <a:ea typeface="SimSun" panose="02010600030101010101" pitchFamily="2" charset="-122"/>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200"/>
                        </a:spcBef>
                        <a:spcAft>
                          <a:spcPts val="200"/>
                        </a:spcAft>
                      </a:pPr>
                      <a:r>
                        <a:rPr lang="en-US"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FE1/GE1/</a:t>
                      </a:r>
                    </a:p>
                    <a:p>
                      <a:pPr marL="0" marR="0" algn="ctr">
                        <a:lnSpc>
                          <a:spcPct val="107000"/>
                        </a:lnSpc>
                        <a:spcBef>
                          <a:spcPts val="200"/>
                        </a:spcBef>
                        <a:spcAft>
                          <a:spcPts val="200"/>
                        </a:spcAft>
                      </a:pPr>
                      <a:r>
                        <a:rPr lang="en-US"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LMT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200"/>
                        </a:spcBef>
                        <a:spcAft>
                          <a:spcPts val="200"/>
                        </a:spcAft>
                      </a:pPr>
                      <a:r>
                        <a:rPr lang="en-US" sz="1000" kern="100">
                          <a:solidFill>
                            <a:schemeClr val="accent1">
                              <a:lumMod val="50000"/>
                            </a:schemeClr>
                          </a:solidFill>
                          <a:effectLst/>
                          <a:latin typeface="+mj-lt"/>
                          <a:ea typeface="SimSun" panose="02010600030101010101" pitchFamily="2" charset="-122"/>
                          <a:cs typeface="Times New Roman" panose="02020603050405020304" pitchFamily="18" charset="0"/>
                        </a:rPr>
                        <a:t>RJ45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200"/>
                        </a:spcBef>
                        <a:spcAft>
                          <a:spcPts val="200"/>
                        </a:spcAft>
                      </a:pP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Cung </a:t>
                      </a:r>
                      <a:r>
                        <a:rPr lang="fr-FR"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cấp</a:t>
                      </a: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fr-FR"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kết</a:t>
                      </a: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fr-FR"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nối</a:t>
                      </a: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Fast /Gigabit Ethernet </a:t>
                      </a:r>
                      <a:r>
                        <a:rPr lang="fr-FR"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với</a:t>
                      </a: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fr-FR"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mạng</a:t>
                      </a: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fr-FR"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lõi</a:t>
                      </a: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fr-FR"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hoặc</a:t>
                      </a: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fr-FR"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máy</a:t>
                      </a:r>
                      <a:r>
                        <a:rPr lang="fr-FR"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fr-FR"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tính</a:t>
                      </a:r>
                      <a:endParaRPr lang="en-US" sz="1000" kern="100" dirty="0">
                        <a:solidFill>
                          <a:schemeClr val="accent1">
                            <a:lumMod val="50000"/>
                          </a:schemeClr>
                        </a:solidFill>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4457997"/>
                  </a:ext>
                </a:extLst>
              </a:tr>
              <a:tr h="0">
                <a:tc>
                  <a:txBody>
                    <a:bodyPr/>
                    <a:lstStyle/>
                    <a:p>
                      <a:pPr marL="0" marR="0" algn="ctr">
                        <a:lnSpc>
                          <a:spcPct val="107000"/>
                        </a:lnSpc>
                        <a:spcBef>
                          <a:spcPts val="200"/>
                        </a:spcBef>
                        <a:spcAft>
                          <a:spcPts val="200"/>
                        </a:spcAft>
                      </a:pPr>
                      <a:r>
                        <a:rPr lang="en-US" sz="1000" kern="100">
                          <a:solidFill>
                            <a:schemeClr val="accent1">
                              <a:lumMod val="50000"/>
                            </a:schemeClr>
                          </a:solidFill>
                          <a:effectLst/>
                          <a:latin typeface="+mj-lt"/>
                          <a:ea typeface="SimSun" panose="02010600030101010101" pitchFamily="2" charset="-122"/>
                          <a:cs typeface="Times New Roman" panose="02020603050405020304" pitchFamily="18" charset="0"/>
                        </a:rPr>
                        <a:t>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200"/>
                        </a:spcBef>
                        <a:spcAft>
                          <a:spcPts val="200"/>
                        </a:spcAft>
                      </a:pPr>
                      <a:r>
                        <a:rPr lang="en-US"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SFP0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200"/>
                        </a:spcBef>
                        <a:spcAft>
                          <a:spcPts val="200"/>
                        </a:spcAft>
                      </a:pPr>
                      <a:r>
                        <a:rPr lang="en-US"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SFP+ cage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200"/>
                        </a:spcBef>
                        <a:spcAft>
                          <a:spcPts val="200"/>
                        </a:spcAft>
                      </a:pPr>
                      <a:r>
                        <a:rPr lang="en-US" sz="1000" kern="100">
                          <a:solidFill>
                            <a:schemeClr val="accent1">
                              <a:lumMod val="50000"/>
                            </a:schemeClr>
                          </a:solidFill>
                          <a:effectLst/>
                          <a:latin typeface="+mj-lt"/>
                          <a:ea typeface="SimSun" panose="02010600030101010101" pitchFamily="2" charset="-122"/>
                          <a:cs typeface="Times New Roman" panose="02020603050405020304" pitchFamily="18" charset="0"/>
                        </a:rPr>
                        <a:t>Cung cấp kết nối quang với mạng lõi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9887875"/>
                  </a:ext>
                </a:extLst>
              </a:tr>
              <a:tr h="0">
                <a:tc>
                  <a:txBody>
                    <a:bodyPr/>
                    <a:lstStyle/>
                    <a:p>
                      <a:pPr marL="0" marR="0" algn="ctr">
                        <a:lnSpc>
                          <a:spcPct val="107000"/>
                        </a:lnSpc>
                        <a:spcBef>
                          <a:spcPts val="200"/>
                        </a:spcBef>
                        <a:spcAft>
                          <a:spcPts val="200"/>
                        </a:spcAft>
                      </a:pPr>
                      <a:r>
                        <a:rPr lang="en-US" sz="1000" kern="100">
                          <a:solidFill>
                            <a:schemeClr val="accent1">
                              <a:lumMod val="50000"/>
                            </a:schemeClr>
                          </a:solidFill>
                          <a:effectLst/>
                          <a:latin typeface="+mj-lt"/>
                          <a:ea typeface="SimSun" panose="02010600030101010101" pitchFamily="2" charset="-122"/>
                          <a:cs typeface="Times New Roman" panose="02020603050405020304" pitchFamily="18" charset="0"/>
                        </a:rPr>
                        <a:t>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200"/>
                        </a:spcBef>
                        <a:spcAft>
                          <a:spcPts val="200"/>
                        </a:spcAft>
                      </a:pPr>
                      <a:r>
                        <a:rPr lang="en-US" sz="1000" kern="100">
                          <a:solidFill>
                            <a:schemeClr val="accent1">
                              <a:lumMod val="50000"/>
                            </a:schemeClr>
                          </a:solidFill>
                          <a:effectLst/>
                          <a:latin typeface="+mj-lt"/>
                          <a:ea typeface="SimSun" panose="02010600030101010101" pitchFamily="2" charset="-122"/>
                          <a:cs typeface="Times New Roman" panose="02020603050405020304" pitchFamily="18" charset="0"/>
                        </a:rPr>
                        <a:t>SFP1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200"/>
                        </a:spcBef>
                        <a:spcAft>
                          <a:spcPts val="200"/>
                        </a:spcAft>
                      </a:pPr>
                      <a:r>
                        <a:rPr lang="en-US"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SFP+ cage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200"/>
                        </a:spcBef>
                        <a:spcAft>
                          <a:spcPts val="200"/>
                        </a:spcAft>
                      </a:pPr>
                      <a:r>
                        <a:rPr lang="en-US"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Cung</a:t>
                      </a:r>
                      <a:r>
                        <a:rPr lang="en-US"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en-US"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cấp</a:t>
                      </a:r>
                      <a:r>
                        <a:rPr lang="en-US"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en-US"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kết</a:t>
                      </a:r>
                      <a:r>
                        <a:rPr lang="en-US"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en-US"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nối</a:t>
                      </a:r>
                      <a:r>
                        <a:rPr lang="en-US"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en-US"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quang</a:t>
                      </a:r>
                      <a:r>
                        <a:rPr lang="en-US"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en-US"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với</a:t>
                      </a:r>
                      <a:r>
                        <a:rPr lang="en-US"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en-US"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mạng</a:t>
                      </a:r>
                      <a:r>
                        <a:rPr lang="en-US" sz="1000" kern="100" dirty="0">
                          <a:solidFill>
                            <a:schemeClr val="accent1">
                              <a:lumMod val="50000"/>
                            </a:schemeClr>
                          </a:solidFill>
                          <a:effectLst/>
                          <a:latin typeface="+mj-lt"/>
                          <a:ea typeface="SimSun" panose="02010600030101010101" pitchFamily="2" charset="-122"/>
                          <a:cs typeface="Times New Roman" panose="02020603050405020304" pitchFamily="18" charset="0"/>
                        </a:rPr>
                        <a:t> </a:t>
                      </a:r>
                      <a:r>
                        <a:rPr lang="en-US" sz="1000" kern="100" dirty="0" err="1">
                          <a:solidFill>
                            <a:schemeClr val="accent1">
                              <a:lumMod val="50000"/>
                            </a:schemeClr>
                          </a:solidFill>
                          <a:effectLst/>
                          <a:latin typeface="+mj-lt"/>
                          <a:ea typeface="SimSun" panose="02010600030101010101" pitchFamily="2" charset="-122"/>
                          <a:cs typeface="Times New Roman" panose="02020603050405020304" pitchFamily="18" charset="0"/>
                        </a:rPr>
                        <a:t>lõi</a:t>
                      </a:r>
                      <a:endParaRPr lang="en-US" sz="1000" kern="100" dirty="0">
                        <a:solidFill>
                          <a:schemeClr val="accent1">
                            <a:lumMod val="50000"/>
                          </a:schemeClr>
                        </a:solidFill>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9009553"/>
                  </a:ext>
                </a:extLst>
              </a:tr>
            </a:tbl>
          </a:graphicData>
        </a:graphic>
      </p:graphicFrame>
      <p:sp>
        <p:nvSpPr>
          <p:cNvPr id="6" name="TextBox 5">
            <a:extLst>
              <a:ext uri="{FF2B5EF4-FFF2-40B4-BE49-F238E27FC236}">
                <a16:creationId xmlns:a16="http://schemas.microsoft.com/office/drawing/2014/main" id="{8C215131-FC50-4244-8E34-FB01ADAC8C23}"/>
              </a:ext>
            </a:extLst>
          </p:cNvPr>
          <p:cNvSpPr txBox="1"/>
          <p:nvPr/>
        </p:nvSpPr>
        <p:spPr>
          <a:xfrm>
            <a:off x="485194" y="1240073"/>
            <a:ext cx="4602479" cy="2308324"/>
          </a:xfrm>
          <a:prstGeom prst="rect">
            <a:avLst/>
          </a:prstGeom>
          <a:noFill/>
        </p:spPr>
        <p:txBody>
          <a:bodyPr wrap="square">
            <a:spAutoFit/>
          </a:bodyPr>
          <a:lstStyle>
            <a:defPPr marR="0" lvl="0" algn="l" rtl="0">
              <a:lnSpc>
                <a:spcPct val="100000"/>
              </a:lnSpc>
              <a:spcBef>
                <a:spcPts val="0"/>
              </a:spcBef>
              <a:spcAft>
                <a:spcPts val="0"/>
              </a:spcAft>
            </a:defPPr>
            <a:lvl2pPr marL="587375" indent="-357188">
              <a:spcBef>
                <a:spcPts val="1240"/>
              </a:spcBef>
              <a:buFont typeface="Wingdings"/>
              <a:buChar char=""/>
              <a:tabLst>
                <a:tab pos="588010" algn="l"/>
                <a:tab pos="588645" algn="l"/>
              </a:tabLst>
              <a:defRPr sz="1800" spc="-5">
                <a:solidFill>
                  <a:srgbClr val="001F5F"/>
                </a:solidFill>
                <a:latin typeface="+mj-lt"/>
                <a:cs typeface="Times New Roman"/>
              </a:defRPr>
            </a:lvl2pPr>
          </a:lstStyle>
          <a:p>
            <a:pPr marL="517525" indent="-344488">
              <a:buFont typeface="Wingdings" panose="05000000000000000000" pitchFamily="2" charset="2"/>
              <a:buChar char="§"/>
            </a:pPr>
            <a:r>
              <a:rPr lang="en-US" sz="1800" dirty="0">
                <a:solidFill>
                  <a:schemeClr val="accent1">
                    <a:lumMod val="50000"/>
                  </a:schemeClr>
                </a:solidFill>
              </a:rPr>
              <a:t>V</a:t>
            </a:r>
            <a:r>
              <a:rPr lang="vi-VN" sz="1800" dirty="0">
                <a:solidFill>
                  <a:schemeClr val="accent1">
                    <a:lumMod val="50000"/>
                  </a:schemeClr>
                </a:solidFill>
              </a:rPr>
              <a:t>ận chuyển các dữ liệu tới/từ eNodeB với EPC. </a:t>
            </a:r>
            <a:endParaRPr lang="en-US" sz="1800" dirty="0">
              <a:solidFill>
                <a:schemeClr val="accent1">
                  <a:lumMod val="50000"/>
                </a:schemeClr>
              </a:solidFill>
            </a:endParaRPr>
          </a:p>
          <a:p>
            <a:pPr marL="517525" indent="-344488">
              <a:buFont typeface="Wingdings" panose="05000000000000000000" pitchFamily="2" charset="2"/>
              <a:buChar char="§"/>
            </a:pPr>
            <a:r>
              <a:rPr lang="vi-VN" sz="1800" dirty="0">
                <a:solidFill>
                  <a:schemeClr val="accent1">
                    <a:lumMod val="50000"/>
                  </a:schemeClr>
                </a:solidFill>
              </a:rPr>
              <a:t>Xử lý các bản tin báo hiệu lớp 3 </a:t>
            </a:r>
            <a:r>
              <a:rPr lang="en-US" sz="1800" dirty="0" err="1">
                <a:solidFill>
                  <a:schemeClr val="accent1">
                    <a:lumMod val="50000"/>
                  </a:schemeClr>
                </a:solidFill>
              </a:rPr>
              <a:t>giữa</a:t>
            </a:r>
            <a:r>
              <a:rPr lang="vi-VN" sz="1800" dirty="0">
                <a:solidFill>
                  <a:schemeClr val="accent1">
                    <a:lumMod val="50000"/>
                  </a:schemeClr>
                </a:solidFill>
              </a:rPr>
              <a:t> EPC và UE;</a:t>
            </a:r>
            <a:r>
              <a:rPr lang="en-US" sz="1800" dirty="0">
                <a:solidFill>
                  <a:schemeClr val="accent1">
                    <a:lumMod val="50000"/>
                  </a:schemeClr>
                </a:solidFill>
              </a:rPr>
              <a:t> </a:t>
            </a:r>
            <a:r>
              <a:rPr lang="vi-VN" sz="1800" dirty="0">
                <a:solidFill>
                  <a:schemeClr val="accent1">
                    <a:lumMod val="50000"/>
                  </a:schemeClr>
                </a:solidFill>
              </a:rPr>
              <a:t>forward dữ liệu người dùng tới các BBC tương ứng. </a:t>
            </a:r>
            <a:endParaRPr lang="en-US" sz="1800" dirty="0">
              <a:solidFill>
                <a:schemeClr val="accent1">
                  <a:lumMod val="50000"/>
                </a:schemeClr>
              </a:solidFill>
            </a:endParaRPr>
          </a:p>
          <a:p>
            <a:pPr marL="517525" indent="-344488">
              <a:buFont typeface="Wingdings" panose="05000000000000000000" pitchFamily="2" charset="2"/>
              <a:buChar char="§"/>
            </a:pPr>
            <a:r>
              <a:rPr lang="en-US" sz="1800" dirty="0">
                <a:solidFill>
                  <a:schemeClr val="accent1">
                    <a:lumMod val="50000"/>
                  </a:schemeClr>
                </a:solidFill>
              </a:rPr>
              <a:t>C</a:t>
            </a:r>
            <a:r>
              <a:rPr lang="vi-VN" sz="1800" dirty="0">
                <a:solidFill>
                  <a:schemeClr val="accent1">
                    <a:lumMod val="50000"/>
                  </a:schemeClr>
                </a:solidFill>
              </a:rPr>
              <a:t>ung cấp các giao diện LMT, nguồn đồng bộ cho các thành phần khác trong eNodeB.</a:t>
            </a:r>
            <a:endParaRPr lang="en-US" sz="1800" dirty="0">
              <a:solidFill>
                <a:schemeClr val="accent1">
                  <a:lumMod val="50000"/>
                </a:schemeClr>
              </a:solidFill>
            </a:endParaRPr>
          </a:p>
        </p:txBody>
      </p:sp>
      <p:sp>
        <p:nvSpPr>
          <p:cNvPr id="7" name="object 9">
            <a:extLst>
              <a:ext uri="{FF2B5EF4-FFF2-40B4-BE49-F238E27FC236}">
                <a16:creationId xmlns:a16="http://schemas.microsoft.com/office/drawing/2014/main" id="{720BFED2-7BDE-4C25-87F1-EE0A6D31A6F2}"/>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a:p>
        </p:txBody>
      </p:sp>
      <p:pic>
        <p:nvPicPr>
          <p:cNvPr id="8" name="Picture 7">
            <a:extLst>
              <a:ext uri="{FF2B5EF4-FFF2-40B4-BE49-F238E27FC236}">
                <a16:creationId xmlns:a16="http://schemas.microsoft.com/office/drawing/2014/main" id="{14F26907-3534-44D9-A474-8A4098C0DB32}"/>
              </a:ext>
            </a:extLst>
          </p:cNvPr>
          <p:cNvPicPr/>
          <p:nvPr/>
        </p:nvPicPr>
        <p:blipFill>
          <a:blip r:embed="rId3"/>
          <a:stretch>
            <a:fillRect/>
          </a:stretch>
        </p:blipFill>
        <p:spPr>
          <a:xfrm>
            <a:off x="753987" y="3789802"/>
            <a:ext cx="4252265" cy="535833"/>
          </a:xfrm>
          <a:prstGeom prst="rect">
            <a:avLst/>
          </a:prstGeom>
        </p:spPr>
      </p:pic>
      <p:sp>
        <p:nvSpPr>
          <p:cNvPr id="9" name="Shape 248">
            <a:extLst>
              <a:ext uri="{FF2B5EF4-FFF2-40B4-BE49-F238E27FC236}">
                <a16:creationId xmlns:a16="http://schemas.microsoft.com/office/drawing/2014/main" id="{77780C04-A1EA-4946-9357-742113090811}"/>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400" dirty="0" err="1">
                <a:solidFill>
                  <a:srgbClr val="FF9800"/>
                </a:solidFill>
              </a:rPr>
              <a:t>Cấu</a:t>
            </a:r>
            <a:r>
              <a:rPr lang="en-US" sz="2400" dirty="0">
                <a:solidFill>
                  <a:srgbClr val="FF9800"/>
                </a:solidFill>
              </a:rPr>
              <a:t> </a:t>
            </a:r>
            <a:r>
              <a:rPr lang="en-US" sz="2400" dirty="0" err="1">
                <a:solidFill>
                  <a:srgbClr val="FF9800"/>
                </a:solidFill>
              </a:rPr>
              <a:t>tạo</a:t>
            </a:r>
            <a:r>
              <a:rPr lang="en-US" sz="2400" dirty="0">
                <a:solidFill>
                  <a:srgbClr val="FF9800"/>
                </a:solidFill>
              </a:rPr>
              <a:t> </a:t>
            </a:r>
            <a:r>
              <a:rPr lang="en-US" sz="2400" dirty="0" err="1">
                <a:solidFill>
                  <a:srgbClr val="FF9800"/>
                </a:solidFill>
              </a:rPr>
              <a:t>và</a:t>
            </a:r>
            <a:r>
              <a:rPr lang="en-US" sz="2400" dirty="0">
                <a:solidFill>
                  <a:srgbClr val="FF9800"/>
                </a:solidFill>
              </a:rPr>
              <a:t> </a:t>
            </a:r>
            <a:r>
              <a:rPr lang="en-US" sz="2400" dirty="0" err="1">
                <a:solidFill>
                  <a:srgbClr val="FF9800"/>
                </a:solidFill>
              </a:rPr>
              <a:t>chức</a:t>
            </a:r>
            <a:r>
              <a:rPr lang="en-US" sz="2400" dirty="0">
                <a:solidFill>
                  <a:srgbClr val="FF9800"/>
                </a:solidFill>
              </a:rPr>
              <a:t> </a:t>
            </a:r>
            <a:r>
              <a:rPr lang="en-US" sz="2400" dirty="0" err="1">
                <a:solidFill>
                  <a:srgbClr val="FF9800"/>
                </a:solidFill>
              </a:rPr>
              <a:t>năng</a:t>
            </a:r>
            <a:r>
              <a:rPr lang="en-US" sz="2400" dirty="0">
                <a:solidFill>
                  <a:srgbClr val="FF9800"/>
                </a:solidFill>
              </a:rPr>
              <a:t> </a:t>
            </a:r>
            <a:r>
              <a:rPr lang="en-US" sz="2400" dirty="0" err="1">
                <a:solidFill>
                  <a:srgbClr val="FF9800"/>
                </a:solidFill>
              </a:rPr>
              <a:t>của</a:t>
            </a:r>
            <a:r>
              <a:rPr lang="en-US" sz="2400" dirty="0">
                <a:solidFill>
                  <a:srgbClr val="FF9800"/>
                </a:solidFill>
              </a:rPr>
              <a:t> </a:t>
            </a:r>
            <a:r>
              <a:rPr lang="en-US" sz="2400" dirty="0" err="1">
                <a:solidFill>
                  <a:srgbClr val="FF9800"/>
                </a:solidFill>
              </a:rPr>
              <a:t>eNodeB</a:t>
            </a:r>
            <a:r>
              <a:rPr lang="en-US" sz="2400" dirty="0">
                <a:solidFill>
                  <a:srgbClr val="FF9800"/>
                </a:solidFill>
              </a:rPr>
              <a:t> Viettel </a:t>
            </a:r>
          </a:p>
        </p:txBody>
      </p:sp>
      <p:sp>
        <p:nvSpPr>
          <p:cNvPr id="10" name="object 12">
            <a:extLst>
              <a:ext uri="{FF2B5EF4-FFF2-40B4-BE49-F238E27FC236}">
                <a16:creationId xmlns:a16="http://schemas.microsoft.com/office/drawing/2014/main" id="{59D2922D-6EE7-4404-BE66-9538559FDA14}"/>
              </a:ext>
            </a:extLst>
          </p:cNvPr>
          <p:cNvSpPr txBox="1"/>
          <p:nvPr/>
        </p:nvSpPr>
        <p:spPr>
          <a:xfrm>
            <a:off x="609600" y="809390"/>
            <a:ext cx="7016470" cy="307777"/>
          </a:xfrm>
          <a:prstGeom prst="rect">
            <a:avLst/>
          </a:prstGeom>
        </p:spPr>
        <p:txBody>
          <a:bodyPr vert="horz" wrap="square" lIns="0" tIns="0" rIns="0" bIns="0" rtlCol="0">
            <a:spAutoFit/>
          </a:bodyPr>
          <a:lstStyle/>
          <a:p>
            <a:pPr marL="26988">
              <a:lnSpc>
                <a:spcPct val="100000"/>
              </a:lnSpc>
            </a:pPr>
            <a:r>
              <a:rPr lang="en-US" sz="2000" b="1" spc="-55" dirty="0">
                <a:solidFill>
                  <a:schemeClr val="accent1">
                    <a:lumMod val="75000"/>
                  </a:schemeClr>
                </a:solidFill>
                <a:latin typeface="+mn-lt"/>
                <a:cs typeface="Calibri"/>
              </a:rPr>
              <a:t>1. </a:t>
            </a:r>
            <a:r>
              <a:rPr lang="en-US" sz="2000" b="1" spc="-55" dirty="0" err="1">
                <a:solidFill>
                  <a:schemeClr val="accent1">
                    <a:lumMod val="75000"/>
                  </a:schemeClr>
                </a:solidFill>
                <a:latin typeface="+mn-lt"/>
                <a:cs typeface="Calibri"/>
              </a:rPr>
              <a:t>Khối</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xử</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lý</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băng</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gốc</a:t>
            </a:r>
            <a:r>
              <a:rPr lang="en-US" sz="2000" b="1" spc="-55" dirty="0">
                <a:solidFill>
                  <a:schemeClr val="accent1">
                    <a:lumMod val="75000"/>
                  </a:schemeClr>
                </a:solidFill>
                <a:latin typeface="+mn-lt"/>
                <a:cs typeface="Calibri"/>
              </a:rPr>
              <a:t> (BBU) – </a:t>
            </a:r>
            <a:r>
              <a:rPr lang="en-US" sz="1800" b="1" spc="-55" dirty="0">
                <a:solidFill>
                  <a:srgbClr val="1FA985"/>
                </a:solidFill>
                <a:latin typeface="+mn-lt"/>
                <a:cs typeface="Calibri"/>
              </a:rPr>
              <a:t>Module CTC</a:t>
            </a:r>
            <a:endParaRPr sz="1800" b="1" spc="-55" dirty="0">
              <a:solidFill>
                <a:srgbClr val="1FA985"/>
              </a:solidFill>
              <a:latin typeface="+mn-lt"/>
              <a:cs typeface="Calibri"/>
            </a:endParaRPr>
          </a:p>
        </p:txBody>
      </p:sp>
      <p:pic>
        <p:nvPicPr>
          <p:cNvPr id="11" name="Picture 10">
            <a:extLst>
              <a:ext uri="{FF2B5EF4-FFF2-40B4-BE49-F238E27FC236}">
                <a16:creationId xmlns:a16="http://schemas.microsoft.com/office/drawing/2014/main" id="{EE72D51A-79A7-49C3-990A-1C6C12E209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12" name="Picture 11">
            <a:extLst>
              <a:ext uri="{FF2B5EF4-FFF2-40B4-BE49-F238E27FC236}">
                <a16:creationId xmlns:a16="http://schemas.microsoft.com/office/drawing/2014/main" id="{7111E178-7DC3-49DF-988C-E085AC59C6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Tree>
    <p:extLst>
      <p:ext uri="{BB962C8B-B14F-4D97-AF65-F5344CB8AC3E}">
        <p14:creationId xmlns:p14="http://schemas.microsoft.com/office/powerpoint/2010/main" val="146066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D7D436-4A89-402E-AEBB-25382EF409B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15</a:t>
            </a:fld>
            <a:endParaRPr lang="en"/>
          </a:p>
        </p:txBody>
      </p:sp>
      <p:sp>
        <p:nvSpPr>
          <p:cNvPr id="6" name="TextBox 5">
            <a:extLst>
              <a:ext uri="{FF2B5EF4-FFF2-40B4-BE49-F238E27FC236}">
                <a16:creationId xmlns:a16="http://schemas.microsoft.com/office/drawing/2014/main" id="{8C215131-FC50-4244-8E34-FB01ADAC8C23}"/>
              </a:ext>
            </a:extLst>
          </p:cNvPr>
          <p:cNvSpPr txBox="1"/>
          <p:nvPr/>
        </p:nvSpPr>
        <p:spPr>
          <a:xfrm>
            <a:off x="609601" y="1255556"/>
            <a:ext cx="4147037" cy="2585323"/>
          </a:xfrm>
          <a:prstGeom prst="rect">
            <a:avLst/>
          </a:prstGeom>
          <a:noFill/>
        </p:spPr>
        <p:txBody>
          <a:bodyPr wrap="square">
            <a:spAutoFit/>
          </a:bodyPr>
          <a:lstStyle>
            <a:defPPr marR="0" lvl="0" algn="l" rtl="0">
              <a:lnSpc>
                <a:spcPct val="100000"/>
              </a:lnSpc>
              <a:spcBef>
                <a:spcPts val="0"/>
              </a:spcBef>
              <a:spcAft>
                <a:spcPts val="0"/>
              </a:spcAft>
            </a:defPPr>
            <a:lvl2pPr marL="587375" indent="-357188">
              <a:spcBef>
                <a:spcPts val="1240"/>
              </a:spcBef>
              <a:buFont typeface="Wingdings"/>
              <a:buChar char=""/>
              <a:tabLst>
                <a:tab pos="588010" algn="l"/>
                <a:tab pos="588645" algn="l"/>
              </a:tabLst>
              <a:defRPr sz="1800" spc="-5">
                <a:solidFill>
                  <a:srgbClr val="001F5F"/>
                </a:solidFill>
                <a:latin typeface="+mj-lt"/>
                <a:cs typeface="Times New Roman"/>
              </a:defRPr>
            </a:lvl2pPr>
          </a:lstStyle>
          <a:p>
            <a:r>
              <a:rPr lang="en-US" sz="1800" dirty="0" err="1">
                <a:solidFill>
                  <a:schemeClr val="accent1">
                    <a:lumMod val="50000"/>
                  </a:schemeClr>
                </a:solidFill>
              </a:rPr>
              <a:t>Chịu</a:t>
            </a:r>
            <a:r>
              <a:rPr lang="en-US" sz="1800" dirty="0">
                <a:solidFill>
                  <a:schemeClr val="accent1">
                    <a:lumMod val="50000"/>
                  </a:schemeClr>
                </a:solidFill>
              </a:rPr>
              <a:t> </a:t>
            </a:r>
            <a:r>
              <a:rPr lang="en-US" sz="1800" dirty="0" err="1">
                <a:solidFill>
                  <a:schemeClr val="accent1">
                    <a:lumMod val="50000"/>
                  </a:schemeClr>
                </a:solidFill>
              </a:rPr>
              <a:t>trách</a:t>
            </a:r>
            <a:r>
              <a:rPr lang="en-US" sz="1800" dirty="0">
                <a:solidFill>
                  <a:schemeClr val="accent1">
                    <a:lumMod val="50000"/>
                  </a:schemeClr>
                </a:solidFill>
              </a:rPr>
              <a:t> </a:t>
            </a:r>
            <a:r>
              <a:rPr lang="en-US" sz="1800" dirty="0" err="1">
                <a:solidFill>
                  <a:schemeClr val="accent1">
                    <a:lumMod val="50000"/>
                  </a:schemeClr>
                </a:solidFill>
              </a:rPr>
              <a:t>nhiệm</a:t>
            </a:r>
            <a:r>
              <a:rPr lang="en-US" sz="1800" dirty="0">
                <a:solidFill>
                  <a:schemeClr val="accent1">
                    <a:lumMod val="50000"/>
                  </a:schemeClr>
                </a:solidFill>
              </a:rPr>
              <a:t> </a:t>
            </a:r>
            <a:r>
              <a:rPr lang="en-US" sz="1800" dirty="0" err="1">
                <a:solidFill>
                  <a:schemeClr val="accent1">
                    <a:lumMod val="50000"/>
                  </a:schemeClr>
                </a:solidFill>
              </a:rPr>
              <a:t>xử</a:t>
            </a:r>
            <a:r>
              <a:rPr lang="en-US" sz="1800" dirty="0">
                <a:solidFill>
                  <a:schemeClr val="accent1">
                    <a:lumMod val="50000"/>
                  </a:schemeClr>
                </a:solidFill>
              </a:rPr>
              <a:t> </a:t>
            </a:r>
            <a:r>
              <a:rPr lang="en-US" sz="1800" dirty="0" err="1">
                <a:solidFill>
                  <a:schemeClr val="accent1">
                    <a:lumMod val="50000"/>
                  </a:schemeClr>
                </a:solidFill>
              </a:rPr>
              <a:t>lý</a:t>
            </a:r>
            <a:r>
              <a:rPr lang="en-US" sz="1800" dirty="0">
                <a:solidFill>
                  <a:schemeClr val="accent1">
                    <a:lumMod val="50000"/>
                  </a:schemeClr>
                </a:solidFill>
              </a:rPr>
              <a:t> </a:t>
            </a:r>
            <a:r>
              <a:rPr lang="en-US" sz="1800" dirty="0" err="1">
                <a:solidFill>
                  <a:schemeClr val="accent1">
                    <a:lumMod val="50000"/>
                  </a:schemeClr>
                </a:solidFill>
              </a:rPr>
              <a:t>các</a:t>
            </a:r>
            <a:r>
              <a:rPr lang="en-US" sz="1800" dirty="0">
                <a:solidFill>
                  <a:schemeClr val="accent1">
                    <a:lumMod val="50000"/>
                  </a:schemeClr>
                </a:solidFill>
              </a:rPr>
              <a:t> </a:t>
            </a:r>
            <a:r>
              <a:rPr lang="en-US" sz="1800" dirty="0" err="1">
                <a:solidFill>
                  <a:schemeClr val="accent1">
                    <a:lumMod val="50000"/>
                  </a:schemeClr>
                </a:solidFill>
              </a:rPr>
              <a:t>tín</a:t>
            </a:r>
            <a:r>
              <a:rPr lang="en-US" sz="1800" dirty="0">
                <a:solidFill>
                  <a:schemeClr val="accent1">
                    <a:lumMod val="50000"/>
                  </a:schemeClr>
                </a:solidFill>
              </a:rPr>
              <a:t> </a:t>
            </a:r>
            <a:r>
              <a:rPr lang="en-US" sz="1800" dirty="0" err="1">
                <a:solidFill>
                  <a:schemeClr val="accent1">
                    <a:lumMod val="50000"/>
                  </a:schemeClr>
                </a:solidFill>
              </a:rPr>
              <a:t>hiệu</a:t>
            </a:r>
            <a:r>
              <a:rPr lang="en-US" sz="1800" dirty="0">
                <a:solidFill>
                  <a:schemeClr val="accent1">
                    <a:lumMod val="50000"/>
                  </a:schemeClr>
                </a:solidFill>
              </a:rPr>
              <a:t> </a:t>
            </a:r>
            <a:r>
              <a:rPr lang="en-US" sz="1800" dirty="0" err="1">
                <a:solidFill>
                  <a:schemeClr val="accent1">
                    <a:lumMod val="50000"/>
                  </a:schemeClr>
                </a:solidFill>
              </a:rPr>
              <a:t>băng</a:t>
            </a:r>
            <a:r>
              <a:rPr lang="en-US" sz="1800" dirty="0">
                <a:solidFill>
                  <a:schemeClr val="accent1">
                    <a:lumMod val="50000"/>
                  </a:schemeClr>
                </a:solidFill>
              </a:rPr>
              <a:t> </a:t>
            </a:r>
            <a:r>
              <a:rPr lang="en-US" sz="1800" dirty="0" err="1">
                <a:solidFill>
                  <a:schemeClr val="accent1">
                    <a:lumMod val="50000"/>
                  </a:schemeClr>
                </a:solidFill>
              </a:rPr>
              <a:t>gốc</a:t>
            </a:r>
            <a:r>
              <a:rPr lang="en-US" sz="1800" dirty="0">
                <a:solidFill>
                  <a:schemeClr val="accent1">
                    <a:lumMod val="50000"/>
                  </a:schemeClr>
                </a:solidFill>
              </a:rPr>
              <a:t>:</a:t>
            </a:r>
          </a:p>
          <a:p>
            <a:pPr marL="396875" indent="-336550">
              <a:buFont typeface="Wingdings" panose="05000000000000000000" pitchFamily="2" charset="2"/>
              <a:buChar char="§"/>
            </a:pPr>
            <a:r>
              <a:rPr lang="en-US" sz="1800" dirty="0" err="1">
                <a:solidFill>
                  <a:schemeClr val="accent1">
                    <a:lumMod val="50000"/>
                  </a:schemeClr>
                </a:solidFill>
              </a:rPr>
              <a:t>Mỗi</a:t>
            </a:r>
            <a:r>
              <a:rPr lang="en-US" sz="1800" dirty="0">
                <a:solidFill>
                  <a:schemeClr val="accent1">
                    <a:lumMod val="50000"/>
                  </a:schemeClr>
                </a:solidFill>
              </a:rPr>
              <a:t> BBC </a:t>
            </a:r>
            <a:r>
              <a:rPr lang="en-US" sz="1800" dirty="0" err="1">
                <a:solidFill>
                  <a:schemeClr val="accent1">
                    <a:lumMod val="50000"/>
                  </a:schemeClr>
                </a:solidFill>
              </a:rPr>
              <a:t>có</a:t>
            </a:r>
            <a:r>
              <a:rPr lang="en-US" sz="1800" dirty="0">
                <a:solidFill>
                  <a:schemeClr val="accent1">
                    <a:lumMod val="50000"/>
                  </a:schemeClr>
                </a:solidFill>
              </a:rPr>
              <a:t> </a:t>
            </a:r>
            <a:r>
              <a:rPr lang="en-US" sz="1800" dirty="0" err="1">
                <a:solidFill>
                  <a:schemeClr val="accent1">
                    <a:lumMod val="50000"/>
                  </a:schemeClr>
                </a:solidFill>
              </a:rPr>
              <a:t>thể</a:t>
            </a:r>
            <a:r>
              <a:rPr lang="en-US" sz="1800" dirty="0">
                <a:solidFill>
                  <a:schemeClr val="accent1">
                    <a:lumMod val="50000"/>
                  </a:schemeClr>
                </a:solidFill>
              </a:rPr>
              <a:t> </a:t>
            </a:r>
            <a:r>
              <a:rPr lang="en-US" sz="1800" dirty="0" err="1">
                <a:solidFill>
                  <a:schemeClr val="accent1">
                    <a:lumMod val="50000"/>
                  </a:schemeClr>
                </a:solidFill>
              </a:rPr>
              <a:t>hỗ</a:t>
            </a:r>
            <a:r>
              <a:rPr lang="en-US" sz="1800" dirty="0">
                <a:solidFill>
                  <a:schemeClr val="accent1">
                    <a:lumMod val="50000"/>
                  </a:schemeClr>
                </a:solidFill>
              </a:rPr>
              <a:t> </a:t>
            </a:r>
            <a:r>
              <a:rPr lang="en-US" sz="1800" dirty="0" err="1">
                <a:solidFill>
                  <a:schemeClr val="accent1">
                    <a:lumMod val="50000"/>
                  </a:schemeClr>
                </a:solidFill>
              </a:rPr>
              <a:t>trợ</a:t>
            </a:r>
            <a:r>
              <a:rPr lang="en-US" sz="1800" dirty="0">
                <a:solidFill>
                  <a:schemeClr val="accent1">
                    <a:lumMod val="50000"/>
                  </a:schemeClr>
                </a:solidFill>
              </a:rPr>
              <a:t> </a:t>
            </a:r>
            <a:r>
              <a:rPr lang="en-US" sz="1800" dirty="0" err="1">
                <a:solidFill>
                  <a:schemeClr val="accent1">
                    <a:lumMod val="50000"/>
                  </a:schemeClr>
                </a:solidFill>
              </a:rPr>
              <a:t>tối</a:t>
            </a:r>
            <a:r>
              <a:rPr lang="en-US" sz="1800" dirty="0">
                <a:solidFill>
                  <a:schemeClr val="accent1">
                    <a:lumMod val="50000"/>
                  </a:schemeClr>
                </a:solidFill>
              </a:rPr>
              <a:t> </a:t>
            </a:r>
            <a:r>
              <a:rPr lang="en-US" sz="1800" dirty="0" err="1">
                <a:solidFill>
                  <a:schemeClr val="accent1">
                    <a:lumMod val="50000"/>
                  </a:schemeClr>
                </a:solidFill>
              </a:rPr>
              <a:t>đa</a:t>
            </a:r>
            <a:r>
              <a:rPr lang="en-US" sz="1800" dirty="0">
                <a:solidFill>
                  <a:schemeClr val="accent1">
                    <a:lumMod val="50000"/>
                  </a:schemeClr>
                </a:solidFill>
              </a:rPr>
              <a:t> 1200 connected-user.</a:t>
            </a:r>
          </a:p>
          <a:p>
            <a:pPr marL="396875" indent="-336550">
              <a:buFont typeface="Wingdings" panose="05000000000000000000" pitchFamily="2" charset="2"/>
              <a:buChar char="§"/>
            </a:pPr>
            <a:r>
              <a:rPr lang="en-US" sz="1800" dirty="0" err="1">
                <a:solidFill>
                  <a:schemeClr val="accent1">
                    <a:lumMod val="50000"/>
                  </a:schemeClr>
                </a:solidFill>
              </a:rPr>
              <a:t>Mỗi</a:t>
            </a:r>
            <a:r>
              <a:rPr lang="en-US" sz="1800" dirty="0">
                <a:solidFill>
                  <a:schemeClr val="accent1">
                    <a:lumMod val="50000"/>
                  </a:schemeClr>
                </a:solidFill>
              </a:rPr>
              <a:t> BBC </a:t>
            </a:r>
            <a:r>
              <a:rPr lang="en-US" sz="1800" dirty="0" err="1">
                <a:solidFill>
                  <a:schemeClr val="accent1">
                    <a:lumMod val="50000"/>
                  </a:schemeClr>
                </a:solidFill>
              </a:rPr>
              <a:t>có</a:t>
            </a:r>
            <a:r>
              <a:rPr lang="en-US" sz="1800" dirty="0">
                <a:solidFill>
                  <a:schemeClr val="accent1">
                    <a:lumMod val="50000"/>
                  </a:schemeClr>
                </a:solidFill>
              </a:rPr>
              <a:t> 2 </a:t>
            </a:r>
            <a:r>
              <a:rPr lang="en-US" sz="1800" dirty="0" err="1">
                <a:solidFill>
                  <a:schemeClr val="accent1">
                    <a:lumMod val="50000"/>
                  </a:schemeClr>
                </a:solidFill>
              </a:rPr>
              <a:t>giao</a:t>
            </a:r>
            <a:r>
              <a:rPr lang="en-US" sz="1800" dirty="0">
                <a:solidFill>
                  <a:schemeClr val="accent1">
                    <a:lumMod val="50000"/>
                  </a:schemeClr>
                </a:solidFill>
              </a:rPr>
              <a:t> </a:t>
            </a:r>
            <a:r>
              <a:rPr lang="en-US" sz="1800" dirty="0" err="1">
                <a:solidFill>
                  <a:schemeClr val="accent1">
                    <a:lumMod val="50000"/>
                  </a:schemeClr>
                </a:solidFill>
              </a:rPr>
              <a:t>diện</a:t>
            </a:r>
            <a:r>
              <a:rPr lang="en-US" sz="1800" dirty="0">
                <a:solidFill>
                  <a:schemeClr val="accent1">
                    <a:lumMod val="50000"/>
                  </a:schemeClr>
                </a:solidFill>
              </a:rPr>
              <a:t> CPRI v4.2</a:t>
            </a:r>
            <a:r>
              <a:rPr lang="vi-VN" sz="1800" dirty="0">
                <a:solidFill>
                  <a:schemeClr val="accent1">
                    <a:lumMod val="50000"/>
                  </a:schemeClr>
                </a:solidFill>
              </a:rPr>
              <a:t>. </a:t>
            </a:r>
            <a:endParaRPr lang="en-US" sz="1800" dirty="0">
              <a:solidFill>
                <a:schemeClr val="accent1">
                  <a:lumMod val="50000"/>
                </a:schemeClr>
              </a:solidFill>
            </a:endParaRPr>
          </a:p>
          <a:p>
            <a:pPr marL="396875" indent="-336550">
              <a:buFont typeface="Wingdings" panose="05000000000000000000" pitchFamily="2" charset="2"/>
              <a:buChar char="§"/>
            </a:pPr>
            <a:r>
              <a:rPr lang="en-US" sz="1800" dirty="0" err="1">
                <a:solidFill>
                  <a:schemeClr val="accent1">
                    <a:lumMod val="50000"/>
                  </a:schemeClr>
                </a:solidFill>
              </a:rPr>
              <a:t>Hỗ</a:t>
            </a:r>
            <a:r>
              <a:rPr lang="en-US" sz="1800" dirty="0">
                <a:solidFill>
                  <a:schemeClr val="accent1">
                    <a:lumMod val="50000"/>
                  </a:schemeClr>
                </a:solidFill>
              </a:rPr>
              <a:t> </a:t>
            </a:r>
            <a:r>
              <a:rPr lang="en-US" sz="1800" dirty="0" err="1">
                <a:solidFill>
                  <a:schemeClr val="accent1">
                    <a:lumMod val="50000"/>
                  </a:schemeClr>
                </a:solidFill>
              </a:rPr>
              <a:t>trợ</a:t>
            </a:r>
            <a:r>
              <a:rPr lang="en-US" sz="1800" dirty="0">
                <a:solidFill>
                  <a:schemeClr val="accent1">
                    <a:lumMod val="50000"/>
                  </a:schemeClr>
                </a:solidFill>
              </a:rPr>
              <a:t> DL/UL throughput </a:t>
            </a:r>
            <a:r>
              <a:rPr lang="en-US" sz="1800" dirty="0" err="1">
                <a:solidFill>
                  <a:schemeClr val="accent1">
                    <a:lumMod val="50000"/>
                  </a:schemeClr>
                </a:solidFill>
              </a:rPr>
              <a:t>lên</a:t>
            </a:r>
            <a:r>
              <a:rPr lang="en-US" sz="1800" dirty="0">
                <a:solidFill>
                  <a:schemeClr val="accent1">
                    <a:lumMod val="50000"/>
                  </a:schemeClr>
                </a:solidFill>
              </a:rPr>
              <a:t> </a:t>
            </a:r>
            <a:r>
              <a:rPr lang="en-US" sz="1800" dirty="0" err="1">
                <a:solidFill>
                  <a:schemeClr val="accent1">
                    <a:lumMod val="50000"/>
                  </a:schemeClr>
                </a:solidFill>
              </a:rPr>
              <a:t>tới</a:t>
            </a:r>
            <a:r>
              <a:rPr lang="en-US" sz="1800" dirty="0">
                <a:solidFill>
                  <a:schemeClr val="accent1">
                    <a:lumMod val="50000"/>
                  </a:schemeClr>
                </a:solidFill>
              </a:rPr>
              <a:t> 600/300Mbps</a:t>
            </a:r>
            <a:r>
              <a:rPr lang="vi-VN" sz="1800" dirty="0">
                <a:solidFill>
                  <a:schemeClr val="accent1">
                    <a:lumMod val="50000"/>
                  </a:schemeClr>
                </a:solidFill>
              </a:rPr>
              <a:t>.</a:t>
            </a:r>
            <a:endParaRPr lang="en-US" sz="1800" dirty="0">
              <a:solidFill>
                <a:schemeClr val="accent1">
                  <a:lumMod val="50000"/>
                </a:schemeClr>
              </a:solidFill>
            </a:endParaRPr>
          </a:p>
          <a:p>
            <a:pPr marL="396875" indent="-336550">
              <a:buFont typeface="Wingdings" panose="05000000000000000000" pitchFamily="2" charset="2"/>
              <a:buChar char="§"/>
            </a:pPr>
            <a:r>
              <a:rPr lang="en-US" sz="1800" dirty="0" err="1">
                <a:solidFill>
                  <a:schemeClr val="accent1">
                    <a:lumMod val="50000"/>
                  </a:schemeClr>
                </a:solidFill>
              </a:rPr>
              <a:t>Hỗ</a:t>
            </a:r>
            <a:r>
              <a:rPr lang="en-US" sz="1800" dirty="0">
                <a:solidFill>
                  <a:schemeClr val="accent1">
                    <a:lumMod val="50000"/>
                  </a:schemeClr>
                </a:solidFill>
              </a:rPr>
              <a:t> </a:t>
            </a:r>
            <a:r>
              <a:rPr lang="en-US" sz="1800" dirty="0" err="1">
                <a:solidFill>
                  <a:schemeClr val="accent1">
                    <a:lumMod val="50000"/>
                  </a:schemeClr>
                </a:solidFill>
              </a:rPr>
              <a:t>trợ</a:t>
            </a:r>
            <a:r>
              <a:rPr lang="en-US" sz="1800" dirty="0">
                <a:solidFill>
                  <a:schemeClr val="accent1">
                    <a:lumMod val="50000"/>
                  </a:schemeClr>
                </a:solidFill>
              </a:rPr>
              <a:t> Carrier Aggregation</a:t>
            </a:r>
          </a:p>
          <a:p>
            <a:r>
              <a:rPr lang="en-US" sz="1800" dirty="0">
                <a:solidFill>
                  <a:schemeClr val="accent1">
                    <a:lumMod val="50000"/>
                  </a:schemeClr>
                </a:solidFill>
                <a:latin typeface="Times New Roman" panose="02020603050405020304" pitchFamily="18" charset="0"/>
              </a:rPr>
              <a:t>…</a:t>
            </a:r>
            <a:endParaRPr lang="vi-VN" sz="1800" dirty="0">
              <a:solidFill>
                <a:schemeClr val="accent1">
                  <a:lumMod val="50000"/>
                </a:schemeClr>
              </a:solidFill>
            </a:endParaRPr>
          </a:p>
        </p:txBody>
      </p:sp>
      <p:sp>
        <p:nvSpPr>
          <p:cNvPr id="7" name="object 9">
            <a:extLst>
              <a:ext uri="{FF2B5EF4-FFF2-40B4-BE49-F238E27FC236}">
                <a16:creationId xmlns:a16="http://schemas.microsoft.com/office/drawing/2014/main" id="{720BFED2-7BDE-4C25-87F1-EE0A6D31A6F2}"/>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a:p>
        </p:txBody>
      </p:sp>
      <p:sp>
        <p:nvSpPr>
          <p:cNvPr id="9" name="Shape 248">
            <a:extLst>
              <a:ext uri="{FF2B5EF4-FFF2-40B4-BE49-F238E27FC236}">
                <a16:creationId xmlns:a16="http://schemas.microsoft.com/office/drawing/2014/main" id="{77780C04-A1EA-4946-9357-742113090811}"/>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400" dirty="0" err="1">
                <a:solidFill>
                  <a:srgbClr val="FF9800"/>
                </a:solidFill>
              </a:rPr>
              <a:t>Cấu</a:t>
            </a:r>
            <a:r>
              <a:rPr lang="en-US" sz="2400" dirty="0">
                <a:solidFill>
                  <a:srgbClr val="FF9800"/>
                </a:solidFill>
              </a:rPr>
              <a:t> </a:t>
            </a:r>
            <a:r>
              <a:rPr lang="en-US" sz="2400" dirty="0" err="1">
                <a:solidFill>
                  <a:srgbClr val="FF9800"/>
                </a:solidFill>
              </a:rPr>
              <a:t>tạo</a:t>
            </a:r>
            <a:r>
              <a:rPr lang="en-US" sz="2400" dirty="0">
                <a:solidFill>
                  <a:srgbClr val="FF9800"/>
                </a:solidFill>
              </a:rPr>
              <a:t> </a:t>
            </a:r>
            <a:r>
              <a:rPr lang="en-US" sz="2400" dirty="0" err="1">
                <a:solidFill>
                  <a:srgbClr val="FF9800"/>
                </a:solidFill>
              </a:rPr>
              <a:t>và</a:t>
            </a:r>
            <a:r>
              <a:rPr lang="en-US" sz="2400" dirty="0">
                <a:solidFill>
                  <a:srgbClr val="FF9800"/>
                </a:solidFill>
              </a:rPr>
              <a:t> </a:t>
            </a:r>
            <a:r>
              <a:rPr lang="en-US" sz="2400" dirty="0" err="1">
                <a:solidFill>
                  <a:srgbClr val="FF9800"/>
                </a:solidFill>
              </a:rPr>
              <a:t>chức</a:t>
            </a:r>
            <a:r>
              <a:rPr lang="en-US" sz="2400" dirty="0">
                <a:solidFill>
                  <a:srgbClr val="FF9800"/>
                </a:solidFill>
              </a:rPr>
              <a:t> </a:t>
            </a:r>
            <a:r>
              <a:rPr lang="en-US" sz="2400" dirty="0" err="1">
                <a:solidFill>
                  <a:srgbClr val="FF9800"/>
                </a:solidFill>
              </a:rPr>
              <a:t>năng</a:t>
            </a:r>
            <a:r>
              <a:rPr lang="en-US" sz="2400" dirty="0">
                <a:solidFill>
                  <a:srgbClr val="FF9800"/>
                </a:solidFill>
              </a:rPr>
              <a:t> </a:t>
            </a:r>
            <a:r>
              <a:rPr lang="en-US" sz="2400" dirty="0" err="1">
                <a:solidFill>
                  <a:srgbClr val="FF9800"/>
                </a:solidFill>
              </a:rPr>
              <a:t>của</a:t>
            </a:r>
            <a:r>
              <a:rPr lang="en-US" sz="2400" dirty="0">
                <a:solidFill>
                  <a:srgbClr val="FF9800"/>
                </a:solidFill>
              </a:rPr>
              <a:t> </a:t>
            </a:r>
            <a:r>
              <a:rPr lang="en-US" sz="2400" dirty="0" err="1">
                <a:solidFill>
                  <a:srgbClr val="FF9800"/>
                </a:solidFill>
              </a:rPr>
              <a:t>eNodeB</a:t>
            </a:r>
            <a:r>
              <a:rPr lang="en-US" sz="2400" dirty="0">
                <a:solidFill>
                  <a:srgbClr val="FF9800"/>
                </a:solidFill>
              </a:rPr>
              <a:t> Viettel </a:t>
            </a:r>
          </a:p>
        </p:txBody>
      </p:sp>
      <p:sp>
        <p:nvSpPr>
          <p:cNvPr id="10" name="object 12">
            <a:extLst>
              <a:ext uri="{FF2B5EF4-FFF2-40B4-BE49-F238E27FC236}">
                <a16:creationId xmlns:a16="http://schemas.microsoft.com/office/drawing/2014/main" id="{59D2922D-6EE7-4404-BE66-9538559FDA14}"/>
              </a:ext>
            </a:extLst>
          </p:cNvPr>
          <p:cNvSpPr txBox="1"/>
          <p:nvPr/>
        </p:nvSpPr>
        <p:spPr>
          <a:xfrm>
            <a:off x="609600" y="809390"/>
            <a:ext cx="7016470" cy="307777"/>
          </a:xfrm>
          <a:prstGeom prst="rect">
            <a:avLst/>
          </a:prstGeom>
        </p:spPr>
        <p:txBody>
          <a:bodyPr vert="horz" wrap="square" lIns="0" tIns="0" rIns="0" bIns="0" rtlCol="0">
            <a:spAutoFit/>
          </a:bodyPr>
          <a:lstStyle/>
          <a:p>
            <a:pPr marL="26988">
              <a:lnSpc>
                <a:spcPct val="100000"/>
              </a:lnSpc>
            </a:pPr>
            <a:r>
              <a:rPr lang="en-US" sz="2000" b="1" spc="-55" dirty="0">
                <a:solidFill>
                  <a:schemeClr val="accent1">
                    <a:lumMod val="75000"/>
                  </a:schemeClr>
                </a:solidFill>
                <a:latin typeface="+mn-lt"/>
                <a:cs typeface="Calibri"/>
              </a:rPr>
              <a:t>1. </a:t>
            </a:r>
            <a:r>
              <a:rPr lang="en-US" sz="2000" b="1" spc="-55" dirty="0" err="1">
                <a:solidFill>
                  <a:schemeClr val="accent1">
                    <a:lumMod val="75000"/>
                  </a:schemeClr>
                </a:solidFill>
                <a:latin typeface="+mn-lt"/>
                <a:cs typeface="Calibri"/>
              </a:rPr>
              <a:t>Khối</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xử</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lý</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băng</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gốc</a:t>
            </a:r>
            <a:r>
              <a:rPr lang="en-US" sz="2000" b="1" spc="-55" dirty="0">
                <a:solidFill>
                  <a:schemeClr val="accent1">
                    <a:lumMod val="75000"/>
                  </a:schemeClr>
                </a:solidFill>
                <a:latin typeface="+mn-lt"/>
                <a:cs typeface="Calibri"/>
              </a:rPr>
              <a:t> (BBU) – </a:t>
            </a:r>
            <a:r>
              <a:rPr lang="en-US" sz="1800" b="1" spc="-55" dirty="0">
                <a:solidFill>
                  <a:srgbClr val="1FA985"/>
                </a:solidFill>
                <a:latin typeface="+mn-lt"/>
                <a:cs typeface="Calibri"/>
              </a:rPr>
              <a:t>Module BBC</a:t>
            </a:r>
            <a:endParaRPr sz="1800" b="1" spc="-55" dirty="0">
              <a:solidFill>
                <a:srgbClr val="1FA985"/>
              </a:solidFill>
              <a:latin typeface="+mn-lt"/>
              <a:cs typeface="Calibri"/>
            </a:endParaRPr>
          </a:p>
        </p:txBody>
      </p:sp>
      <p:pic>
        <p:nvPicPr>
          <p:cNvPr id="11" name="Picture 10">
            <a:extLst>
              <a:ext uri="{FF2B5EF4-FFF2-40B4-BE49-F238E27FC236}">
                <a16:creationId xmlns:a16="http://schemas.microsoft.com/office/drawing/2014/main" id="{EE72D51A-79A7-49C3-990A-1C6C12E209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12" name="Picture 11">
            <a:extLst>
              <a:ext uri="{FF2B5EF4-FFF2-40B4-BE49-F238E27FC236}">
                <a16:creationId xmlns:a16="http://schemas.microsoft.com/office/drawing/2014/main" id="{7111E178-7DC3-49DF-988C-E085AC59C6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pic>
        <p:nvPicPr>
          <p:cNvPr id="13" name="Picture 12">
            <a:extLst>
              <a:ext uri="{FF2B5EF4-FFF2-40B4-BE49-F238E27FC236}">
                <a16:creationId xmlns:a16="http://schemas.microsoft.com/office/drawing/2014/main" id="{0B44C3C6-38E5-4800-993A-C71D2EB62EB5}"/>
              </a:ext>
            </a:extLst>
          </p:cNvPr>
          <p:cNvPicPr/>
          <p:nvPr/>
        </p:nvPicPr>
        <p:blipFill>
          <a:blip r:embed="rId5"/>
          <a:stretch>
            <a:fillRect/>
          </a:stretch>
        </p:blipFill>
        <p:spPr>
          <a:xfrm>
            <a:off x="4568534" y="3316566"/>
            <a:ext cx="4147037" cy="533658"/>
          </a:xfrm>
          <a:prstGeom prst="rect">
            <a:avLst/>
          </a:prstGeom>
        </p:spPr>
      </p:pic>
      <p:graphicFrame>
        <p:nvGraphicFramePr>
          <p:cNvPr id="18" name="Table 17">
            <a:extLst>
              <a:ext uri="{FF2B5EF4-FFF2-40B4-BE49-F238E27FC236}">
                <a16:creationId xmlns:a16="http://schemas.microsoft.com/office/drawing/2014/main" id="{C951EF6D-5530-408D-8C50-6655A58C9F36}"/>
              </a:ext>
            </a:extLst>
          </p:cNvPr>
          <p:cNvGraphicFramePr>
            <a:graphicFrameLocks noGrp="1"/>
          </p:cNvGraphicFramePr>
          <p:nvPr>
            <p:extLst>
              <p:ext uri="{D42A27DB-BD31-4B8C-83A1-F6EECF244321}">
                <p14:modId xmlns:p14="http://schemas.microsoft.com/office/powerpoint/2010/main" val="12230873"/>
              </p:ext>
            </p:extLst>
          </p:nvPr>
        </p:nvGraphicFramePr>
        <p:xfrm>
          <a:off x="5277717" y="1743217"/>
          <a:ext cx="3437854" cy="1069770"/>
        </p:xfrm>
        <a:graphic>
          <a:graphicData uri="http://schemas.openxmlformats.org/drawingml/2006/table">
            <a:tbl>
              <a:tblPr firstRow="1" firstCol="1" bandRow="1">
                <a:tableStyleId>{58EAD492-C0DE-4D55-A360-F97777C1A9A5}</a:tableStyleId>
              </a:tblPr>
              <a:tblGrid>
                <a:gridCol w="410546">
                  <a:extLst>
                    <a:ext uri="{9D8B030D-6E8A-4147-A177-3AD203B41FA5}">
                      <a16:colId xmlns:a16="http://schemas.microsoft.com/office/drawing/2014/main" val="2377719055"/>
                    </a:ext>
                  </a:extLst>
                </a:gridCol>
                <a:gridCol w="793659">
                  <a:extLst>
                    <a:ext uri="{9D8B030D-6E8A-4147-A177-3AD203B41FA5}">
                      <a16:colId xmlns:a16="http://schemas.microsoft.com/office/drawing/2014/main" val="2293007235"/>
                    </a:ext>
                  </a:extLst>
                </a:gridCol>
                <a:gridCol w="823658">
                  <a:extLst>
                    <a:ext uri="{9D8B030D-6E8A-4147-A177-3AD203B41FA5}">
                      <a16:colId xmlns:a16="http://schemas.microsoft.com/office/drawing/2014/main" val="3426841971"/>
                    </a:ext>
                  </a:extLst>
                </a:gridCol>
                <a:gridCol w="1409991">
                  <a:extLst>
                    <a:ext uri="{9D8B030D-6E8A-4147-A177-3AD203B41FA5}">
                      <a16:colId xmlns:a16="http://schemas.microsoft.com/office/drawing/2014/main" val="1878912117"/>
                    </a:ext>
                  </a:extLst>
                </a:gridCol>
              </a:tblGrid>
              <a:tr h="278178">
                <a:tc>
                  <a:txBody>
                    <a:bodyPr/>
                    <a:lstStyle/>
                    <a:p>
                      <a:pPr marL="0" marR="0" algn="ctr">
                        <a:lnSpc>
                          <a:spcPct val="107000"/>
                        </a:lnSpc>
                        <a:spcBef>
                          <a:spcPts val="200"/>
                        </a:spcBef>
                        <a:spcAft>
                          <a:spcPts val="200"/>
                        </a:spcAft>
                      </a:pPr>
                      <a:r>
                        <a:rPr lang="en-US" sz="1000" b="1" kern="100" dirty="0">
                          <a:solidFill>
                            <a:schemeClr val="accent1">
                              <a:lumMod val="50000"/>
                            </a:schemeClr>
                          </a:solidFill>
                          <a:effectLst/>
                        </a:rPr>
                        <a:t>STT</a:t>
                      </a:r>
                      <a:endParaRPr lang="en-US" sz="1000" b="1" kern="100" dirty="0">
                        <a:solidFill>
                          <a:schemeClr val="accent1">
                            <a:lumMod val="5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solidFill>
                      <a:srgbClr val="FFC000"/>
                    </a:solidFill>
                  </a:tcPr>
                </a:tc>
                <a:tc>
                  <a:txBody>
                    <a:bodyPr/>
                    <a:lstStyle/>
                    <a:p>
                      <a:pPr marL="0" marR="0" algn="ctr">
                        <a:lnSpc>
                          <a:spcPct val="107000"/>
                        </a:lnSpc>
                        <a:spcBef>
                          <a:spcPts val="200"/>
                        </a:spcBef>
                        <a:spcAft>
                          <a:spcPts val="200"/>
                        </a:spcAft>
                      </a:pPr>
                      <a:r>
                        <a:rPr lang="en-US" sz="1000" b="1" kern="100" dirty="0" err="1">
                          <a:solidFill>
                            <a:schemeClr val="accent1">
                              <a:lumMod val="50000"/>
                            </a:schemeClr>
                          </a:solidFill>
                          <a:effectLst/>
                        </a:rPr>
                        <a:t>Tên</a:t>
                      </a:r>
                      <a:r>
                        <a:rPr lang="en-US" sz="1000" b="1" kern="100" dirty="0">
                          <a:solidFill>
                            <a:schemeClr val="accent1">
                              <a:lumMod val="50000"/>
                            </a:schemeClr>
                          </a:solidFill>
                          <a:effectLst/>
                        </a:rPr>
                        <a:t> port</a:t>
                      </a:r>
                      <a:endParaRPr lang="en-US" sz="1000" b="1" kern="100" dirty="0">
                        <a:solidFill>
                          <a:schemeClr val="accent1">
                            <a:lumMod val="5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solidFill>
                      <a:srgbClr val="FFC000"/>
                    </a:solidFill>
                  </a:tcPr>
                </a:tc>
                <a:tc>
                  <a:txBody>
                    <a:bodyPr/>
                    <a:lstStyle/>
                    <a:p>
                      <a:pPr marL="0" marR="0" algn="ctr">
                        <a:lnSpc>
                          <a:spcPct val="107000"/>
                        </a:lnSpc>
                        <a:spcBef>
                          <a:spcPts val="200"/>
                        </a:spcBef>
                        <a:spcAft>
                          <a:spcPts val="200"/>
                        </a:spcAft>
                      </a:pPr>
                      <a:r>
                        <a:rPr lang="en-US" sz="1000" b="1" kern="100" dirty="0" err="1">
                          <a:solidFill>
                            <a:schemeClr val="accent1">
                              <a:lumMod val="50000"/>
                            </a:schemeClr>
                          </a:solidFill>
                          <a:effectLst/>
                        </a:rPr>
                        <a:t>Kiểu</a:t>
                      </a:r>
                      <a:r>
                        <a:rPr lang="en-US" sz="1000" b="1" kern="100" dirty="0">
                          <a:solidFill>
                            <a:schemeClr val="accent1">
                              <a:lumMod val="50000"/>
                            </a:schemeClr>
                          </a:solidFill>
                          <a:effectLst/>
                        </a:rPr>
                        <a:t> port</a:t>
                      </a:r>
                      <a:endParaRPr lang="en-US" sz="1000" b="1" kern="100" dirty="0">
                        <a:solidFill>
                          <a:schemeClr val="accent1">
                            <a:lumMod val="5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solidFill>
                      <a:srgbClr val="FFC000"/>
                    </a:solidFill>
                  </a:tcPr>
                </a:tc>
                <a:tc>
                  <a:txBody>
                    <a:bodyPr/>
                    <a:lstStyle/>
                    <a:p>
                      <a:pPr marL="0" marR="0" algn="ctr">
                        <a:lnSpc>
                          <a:spcPct val="107000"/>
                        </a:lnSpc>
                        <a:spcBef>
                          <a:spcPts val="200"/>
                        </a:spcBef>
                        <a:spcAft>
                          <a:spcPts val="200"/>
                        </a:spcAft>
                      </a:pPr>
                      <a:r>
                        <a:rPr lang="en-US" sz="1000" b="1" kern="100" dirty="0" err="1">
                          <a:solidFill>
                            <a:schemeClr val="accent1">
                              <a:lumMod val="50000"/>
                            </a:schemeClr>
                          </a:solidFill>
                          <a:effectLst/>
                        </a:rPr>
                        <a:t>Mô</a:t>
                      </a:r>
                      <a:r>
                        <a:rPr lang="en-US" sz="1000" b="1" kern="100" dirty="0">
                          <a:solidFill>
                            <a:schemeClr val="accent1">
                              <a:lumMod val="50000"/>
                            </a:schemeClr>
                          </a:solidFill>
                          <a:effectLst/>
                        </a:rPr>
                        <a:t> </a:t>
                      </a:r>
                      <a:r>
                        <a:rPr lang="en-US" sz="1000" b="1" kern="100" dirty="0" err="1">
                          <a:solidFill>
                            <a:schemeClr val="accent1">
                              <a:lumMod val="50000"/>
                            </a:schemeClr>
                          </a:solidFill>
                          <a:effectLst/>
                        </a:rPr>
                        <a:t>tả</a:t>
                      </a:r>
                      <a:endParaRPr lang="en-US" sz="1000" b="1" kern="100" dirty="0">
                        <a:solidFill>
                          <a:schemeClr val="accent1">
                            <a:lumMod val="5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solidFill>
                      <a:srgbClr val="FFC000"/>
                    </a:solidFill>
                  </a:tcPr>
                </a:tc>
                <a:extLst>
                  <a:ext uri="{0D108BD9-81ED-4DB2-BD59-A6C34878D82A}">
                    <a16:rowId xmlns:a16="http://schemas.microsoft.com/office/drawing/2014/main" val="2924783304"/>
                  </a:ext>
                </a:extLst>
              </a:tr>
              <a:tr h="0">
                <a:tc>
                  <a:txBody>
                    <a:bodyPr/>
                    <a:lstStyle/>
                    <a:p>
                      <a:pPr marL="0" marR="0" algn="ctr">
                        <a:lnSpc>
                          <a:spcPct val="107000"/>
                        </a:lnSpc>
                        <a:spcBef>
                          <a:spcPts val="200"/>
                        </a:spcBef>
                        <a:spcAft>
                          <a:spcPts val="200"/>
                        </a:spcAft>
                      </a:pPr>
                      <a:r>
                        <a:rPr lang="en-US" sz="1000" kern="100" dirty="0">
                          <a:solidFill>
                            <a:schemeClr val="accent1">
                              <a:lumMod val="50000"/>
                            </a:schemeClr>
                          </a:solidFill>
                          <a:effectLst/>
                        </a:rPr>
                        <a:t>1</a:t>
                      </a:r>
                      <a:endParaRPr lang="en-US" sz="1000" kern="100" dirty="0">
                        <a:solidFill>
                          <a:schemeClr val="accent1">
                            <a:lumMod val="50000"/>
                          </a:schemeClr>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07000"/>
                        </a:lnSpc>
                        <a:spcBef>
                          <a:spcPts val="200"/>
                        </a:spcBef>
                        <a:spcAft>
                          <a:spcPts val="200"/>
                        </a:spcAft>
                      </a:pPr>
                      <a:r>
                        <a:rPr lang="en-US" sz="1000" kern="100" dirty="0">
                          <a:solidFill>
                            <a:schemeClr val="accent1">
                              <a:lumMod val="50000"/>
                            </a:schemeClr>
                          </a:solidFill>
                          <a:effectLst/>
                        </a:rPr>
                        <a:t>FE/GE</a:t>
                      </a:r>
                      <a:endParaRPr lang="en-US" sz="1000" kern="100" dirty="0">
                        <a:solidFill>
                          <a:schemeClr val="accent1">
                            <a:lumMod val="50000"/>
                          </a:schemeClr>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07000"/>
                        </a:lnSpc>
                        <a:spcBef>
                          <a:spcPts val="200"/>
                        </a:spcBef>
                        <a:spcAft>
                          <a:spcPts val="200"/>
                        </a:spcAft>
                      </a:pPr>
                      <a:r>
                        <a:rPr lang="en-US" sz="1000" kern="100">
                          <a:solidFill>
                            <a:schemeClr val="accent1">
                              <a:lumMod val="50000"/>
                            </a:schemeClr>
                          </a:solidFill>
                          <a:effectLst/>
                        </a:rPr>
                        <a:t>RJ45</a:t>
                      </a:r>
                      <a:endParaRPr lang="en-US" sz="1000" kern="100">
                        <a:solidFill>
                          <a:schemeClr val="accent1">
                            <a:lumMod val="50000"/>
                          </a:schemeClr>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nSpc>
                          <a:spcPct val="107000"/>
                        </a:lnSpc>
                        <a:spcBef>
                          <a:spcPts val="200"/>
                        </a:spcBef>
                        <a:spcAft>
                          <a:spcPts val="200"/>
                        </a:spcAft>
                      </a:pPr>
                      <a:r>
                        <a:rPr lang="fr-FR" sz="1000" kern="100" dirty="0">
                          <a:solidFill>
                            <a:schemeClr val="accent1">
                              <a:lumMod val="50000"/>
                            </a:schemeClr>
                          </a:solidFill>
                          <a:effectLst/>
                        </a:rPr>
                        <a:t>Cung </a:t>
                      </a:r>
                      <a:r>
                        <a:rPr lang="fr-FR" sz="1000" kern="100" dirty="0" err="1">
                          <a:solidFill>
                            <a:schemeClr val="accent1">
                              <a:lumMod val="50000"/>
                            </a:schemeClr>
                          </a:solidFill>
                          <a:effectLst/>
                        </a:rPr>
                        <a:t>cấp</a:t>
                      </a:r>
                      <a:r>
                        <a:rPr lang="fr-FR" sz="1000" kern="100" dirty="0">
                          <a:solidFill>
                            <a:schemeClr val="accent1">
                              <a:lumMod val="50000"/>
                            </a:schemeClr>
                          </a:solidFill>
                          <a:effectLst/>
                        </a:rPr>
                        <a:t> </a:t>
                      </a:r>
                      <a:r>
                        <a:rPr lang="fr-FR" sz="1000" kern="100" dirty="0" err="1">
                          <a:solidFill>
                            <a:schemeClr val="accent1">
                              <a:lumMod val="50000"/>
                            </a:schemeClr>
                          </a:solidFill>
                          <a:effectLst/>
                        </a:rPr>
                        <a:t>kết</a:t>
                      </a:r>
                      <a:r>
                        <a:rPr lang="fr-FR" sz="1000" kern="100" dirty="0">
                          <a:solidFill>
                            <a:schemeClr val="accent1">
                              <a:lumMod val="50000"/>
                            </a:schemeClr>
                          </a:solidFill>
                          <a:effectLst/>
                        </a:rPr>
                        <a:t> </a:t>
                      </a:r>
                      <a:r>
                        <a:rPr lang="fr-FR" sz="1000" kern="100" dirty="0" err="1">
                          <a:solidFill>
                            <a:schemeClr val="accent1">
                              <a:lumMod val="50000"/>
                            </a:schemeClr>
                          </a:solidFill>
                          <a:effectLst/>
                        </a:rPr>
                        <a:t>nối</a:t>
                      </a:r>
                      <a:r>
                        <a:rPr lang="fr-FR" sz="1000" kern="100" dirty="0">
                          <a:solidFill>
                            <a:schemeClr val="accent1">
                              <a:lumMod val="50000"/>
                            </a:schemeClr>
                          </a:solidFill>
                          <a:effectLst/>
                        </a:rPr>
                        <a:t> Fast /Gigabit Ethernet </a:t>
                      </a:r>
                      <a:r>
                        <a:rPr lang="fr-FR" sz="1000" kern="100" dirty="0" err="1">
                          <a:solidFill>
                            <a:schemeClr val="accent1">
                              <a:lumMod val="50000"/>
                            </a:schemeClr>
                          </a:solidFill>
                          <a:effectLst/>
                        </a:rPr>
                        <a:t>với</a:t>
                      </a:r>
                      <a:r>
                        <a:rPr lang="fr-FR" sz="1000" kern="100" dirty="0">
                          <a:solidFill>
                            <a:schemeClr val="accent1">
                              <a:lumMod val="50000"/>
                            </a:schemeClr>
                          </a:solidFill>
                          <a:effectLst/>
                        </a:rPr>
                        <a:t> </a:t>
                      </a:r>
                      <a:r>
                        <a:rPr lang="fr-FR" sz="1000" kern="100" dirty="0" err="1">
                          <a:solidFill>
                            <a:schemeClr val="accent1">
                              <a:lumMod val="50000"/>
                            </a:schemeClr>
                          </a:solidFill>
                          <a:effectLst/>
                        </a:rPr>
                        <a:t>máy</a:t>
                      </a:r>
                      <a:r>
                        <a:rPr lang="fr-FR" sz="1000" kern="100" dirty="0">
                          <a:solidFill>
                            <a:schemeClr val="accent1">
                              <a:lumMod val="50000"/>
                            </a:schemeClr>
                          </a:solidFill>
                          <a:effectLst/>
                        </a:rPr>
                        <a:t> </a:t>
                      </a:r>
                      <a:r>
                        <a:rPr lang="fr-FR" sz="1000" kern="100" dirty="0" err="1">
                          <a:solidFill>
                            <a:schemeClr val="accent1">
                              <a:lumMod val="50000"/>
                            </a:schemeClr>
                          </a:solidFill>
                          <a:effectLst/>
                        </a:rPr>
                        <a:t>tính</a:t>
                      </a:r>
                      <a:endParaRPr lang="en-US" sz="1000" kern="100" dirty="0">
                        <a:solidFill>
                          <a:schemeClr val="accent1">
                            <a:lumMod val="50000"/>
                          </a:schemeClr>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33982853"/>
                  </a:ext>
                </a:extLst>
              </a:tr>
              <a:tr h="0">
                <a:tc>
                  <a:txBody>
                    <a:bodyPr/>
                    <a:lstStyle/>
                    <a:p>
                      <a:pPr marL="0" marR="0" algn="ctr">
                        <a:lnSpc>
                          <a:spcPct val="107000"/>
                        </a:lnSpc>
                        <a:spcBef>
                          <a:spcPts val="200"/>
                        </a:spcBef>
                        <a:spcAft>
                          <a:spcPts val="200"/>
                        </a:spcAft>
                      </a:pPr>
                      <a:r>
                        <a:rPr lang="en-US" sz="1000" kern="100">
                          <a:solidFill>
                            <a:schemeClr val="accent1">
                              <a:lumMod val="50000"/>
                            </a:schemeClr>
                          </a:solidFill>
                          <a:effectLst/>
                        </a:rPr>
                        <a:t>2</a:t>
                      </a:r>
                      <a:endParaRPr lang="en-US" sz="1000" kern="100">
                        <a:solidFill>
                          <a:schemeClr val="accent1">
                            <a:lumMod val="50000"/>
                          </a:schemeClr>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07000"/>
                        </a:lnSpc>
                        <a:spcBef>
                          <a:spcPts val="200"/>
                        </a:spcBef>
                        <a:spcAft>
                          <a:spcPts val="200"/>
                        </a:spcAft>
                      </a:pPr>
                      <a:r>
                        <a:rPr lang="en-US" sz="1000" kern="100" dirty="0">
                          <a:solidFill>
                            <a:schemeClr val="accent1">
                              <a:lumMod val="50000"/>
                            </a:schemeClr>
                          </a:solidFill>
                          <a:effectLst/>
                        </a:rPr>
                        <a:t>SFP0÷SFP1</a:t>
                      </a:r>
                      <a:endParaRPr lang="en-US" sz="1000" kern="100" dirty="0">
                        <a:solidFill>
                          <a:schemeClr val="accent1">
                            <a:lumMod val="50000"/>
                          </a:schemeClr>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07000"/>
                        </a:lnSpc>
                        <a:spcBef>
                          <a:spcPts val="200"/>
                        </a:spcBef>
                        <a:spcAft>
                          <a:spcPts val="200"/>
                        </a:spcAft>
                      </a:pPr>
                      <a:r>
                        <a:rPr lang="en-US" sz="1000" kern="100" dirty="0">
                          <a:solidFill>
                            <a:schemeClr val="accent1">
                              <a:lumMod val="50000"/>
                            </a:schemeClr>
                          </a:solidFill>
                          <a:effectLst/>
                        </a:rPr>
                        <a:t>SFP+ cage</a:t>
                      </a:r>
                      <a:endParaRPr lang="en-US" sz="1000" kern="100" dirty="0">
                        <a:solidFill>
                          <a:schemeClr val="accent1">
                            <a:lumMod val="50000"/>
                          </a:schemeClr>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nSpc>
                          <a:spcPct val="107000"/>
                        </a:lnSpc>
                        <a:spcBef>
                          <a:spcPts val="200"/>
                        </a:spcBef>
                        <a:spcAft>
                          <a:spcPts val="200"/>
                        </a:spcAft>
                      </a:pPr>
                      <a:r>
                        <a:rPr lang="en-US" sz="1000" kern="100" dirty="0" err="1">
                          <a:solidFill>
                            <a:schemeClr val="accent1">
                              <a:lumMod val="50000"/>
                            </a:schemeClr>
                          </a:solidFill>
                          <a:effectLst/>
                        </a:rPr>
                        <a:t>Cung</a:t>
                      </a:r>
                      <a:r>
                        <a:rPr lang="en-US" sz="1000" kern="100" dirty="0">
                          <a:solidFill>
                            <a:schemeClr val="accent1">
                              <a:lumMod val="50000"/>
                            </a:schemeClr>
                          </a:solidFill>
                          <a:effectLst/>
                        </a:rPr>
                        <a:t> </a:t>
                      </a:r>
                      <a:r>
                        <a:rPr lang="en-US" sz="1000" kern="100" dirty="0" err="1">
                          <a:solidFill>
                            <a:schemeClr val="accent1">
                              <a:lumMod val="50000"/>
                            </a:schemeClr>
                          </a:solidFill>
                          <a:effectLst/>
                        </a:rPr>
                        <a:t>cấp</a:t>
                      </a:r>
                      <a:r>
                        <a:rPr lang="en-US" sz="1000" kern="100" dirty="0">
                          <a:solidFill>
                            <a:schemeClr val="accent1">
                              <a:lumMod val="50000"/>
                            </a:schemeClr>
                          </a:solidFill>
                          <a:effectLst/>
                        </a:rPr>
                        <a:t> </a:t>
                      </a:r>
                      <a:r>
                        <a:rPr lang="en-US" sz="1000" kern="100" dirty="0" err="1">
                          <a:solidFill>
                            <a:schemeClr val="accent1">
                              <a:lumMod val="50000"/>
                            </a:schemeClr>
                          </a:solidFill>
                          <a:effectLst/>
                        </a:rPr>
                        <a:t>kết</a:t>
                      </a:r>
                      <a:r>
                        <a:rPr lang="en-US" sz="1000" kern="100" dirty="0">
                          <a:solidFill>
                            <a:schemeClr val="accent1">
                              <a:lumMod val="50000"/>
                            </a:schemeClr>
                          </a:solidFill>
                          <a:effectLst/>
                        </a:rPr>
                        <a:t> </a:t>
                      </a:r>
                      <a:r>
                        <a:rPr lang="en-US" sz="1000" kern="100" dirty="0" err="1">
                          <a:solidFill>
                            <a:schemeClr val="accent1">
                              <a:lumMod val="50000"/>
                            </a:schemeClr>
                          </a:solidFill>
                          <a:effectLst/>
                        </a:rPr>
                        <a:t>nối</a:t>
                      </a:r>
                      <a:r>
                        <a:rPr lang="en-US" sz="1000" kern="100" dirty="0">
                          <a:solidFill>
                            <a:schemeClr val="accent1">
                              <a:lumMod val="50000"/>
                            </a:schemeClr>
                          </a:solidFill>
                          <a:effectLst/>
                        </a:rPr>
                        <a:t> </a:t>
                      </a:r>
                      <a:r>
                        <a:rPr lang="en-US" sz="1000" kern="100" dirty="0" err="1">
                          <a:solidFill>
                            <a:schemeClr val="accent1">
                              <a:lumMod val="50000"/>
                            </a:schemeClr>
                          </a:solidFill>
                          <a:effectLst/>
                        </a:rPr>
                        <a:t>quang</a:t>
                      </a:r>
                      <a:r>
                        <a:rPr lang="en-US" sz="1000" kern="100" dirty="0">
                          <a:solidFill>
                            <a:schemeClr val="accent1">
                              <a:lumMod val="50000"/>
                            </a:schemeClr>
                          </a:solidFill>
                          <a:effectLst/>
                        </a:rPr>
                        <a:t> </a:t>
                      </a:r>
                      <a:r>
                        <a:rPr lang="en-US" sz="1000" kern="100" dirty="0" err="1">
                          <a:solidFill>
                            <a:schemeClr val="accent1">
                              <a:lumMod val="50000"/>
                            </a:schemeClr>
                          </a:solidFill>
                          <a:effectLst/>
                        </a:rPr>
                        <a:t>với</a:t>
                      </a:r>
                      <a:r>
                        <a:rPr lang="en-US" sz="1000" kern="100" dirty="0">
                          <a:solidFill>
                            <a:schemeClr val="accent1">
                              <a:lumMod val="50000"/>
                            </a:schemeClr>
                          </a:solidFill>
                          <a:effectLst/>
                        </a:rPr>
                        <a:t> RRU</a:t>
                      </a:r>
                      <a:endParaRPr lang="en-US" sz="1000" kern="100" dirty="0">
                        <a:solidFill>
                          <a:schemeClr val="accent1">
                            <a:lumMod val="50000"/>
                          </a:schemeClr>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39457841"/>
                  </a:ext>
                </a:extLst>
              </a:tr>
            </a:tbl>
          </a:graphicData>
        </a:graphic>
      </p:graphicFrame>
    </p:spTree>
    <p:extLst>
      <p:ext uri="{BB962C8B-B14F-4D97-AF65-F5344CB8AC3E}">
        <p14:creationId xmlns:p14="http://schemas.microsoft.com/office/powerpoint/2010/main" val="2092798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4F2202-5E73-4172-9E74-F5C37648358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16</a:t>
            </a:fld>
            <a:endParaRPr lang="en"/>
          </a:p>
        </p:txBody>
      </p:sp>
      <p:sp>
        <p:nvSpPr>
          <p:cNvPr id="6" name="object 9">
            <a:extLst>
              <a:ext uri="{FF2B5EF4-FFF2-40B4-BE49-F238E27FC236}">
                <a16:creationId xmlns:a16="http://schemas.microsoft.com/office/drawing/2014/main" id="{E5A4B2C3-E3B4-45BE-9A36-5C0FBA2545D6}"/>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a:p>
        </p:txBody>
      </p:sp>
      <p:pic>
        <p:nvPicPr>
          <p:cNvPr id="7" name="Picture 6">
            <a:extLst>
              <a:ext uri="{FF2B5EF4-FFF2-40B4-BE49-F238E27FC236}">
                <a16:creationId xmlns:a16="http://schemas.microsoft.com/office/drawing/2014/main" id="{F75F3F87-04EA-416C-902E-6A7C49C830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8" name="Picture 7">
            <a:extLst>
              <a:ext uri="{FF2B5EF4-FFF2-40B4-BE49-F238E27FC236}">
                <a16:creationId xmlns:a16="http://schemas.microsoft.com/office/drawing/2014/main" id="{6786D3A2-B2CE-4036-BB85-2875B715D2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
        <p:nvSpPr>
          <p:cNvPr id="9" name="Shape 248">
            <a:extLst>
              <a:ext uri="{FF2B5EF4-FFF2-40B4-BE49-F238E27FC236}">
                <a16:creationId xmlns:a16="http://schemas.microsoft.com/office/drawing/2014/main" id="{9D4B825D-E383-472A-9869-6B21AAB76AB3}"/>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400" dirty="0" err="1">
                <a:solidFill>
                  <a:srgbClr val="FF9800"/>
                </a:solidFill>
              </a:rPr>
              <a:t>Cấu</a:t>
            </a:r>
            <a:r>
              <a:rPr lang="en-US" sz="2400" dirty="0">
                <a:solidFill>
                  <a:srgbClr val="FF9800"/>
                </a:solidFill>
              </a:rPr>
              <a:t> </a:t>
            </a:r>
            <a:r>
              <a:rPr lang="en-US" sz="2400" dirty="0" err="1">
                <a:solidFill>
                  <a:srgbClr val="FF9800"/>
                </a:solidFill>
              </a:rPr>
              <a:t>tạo</a:t>
            </a:r>
            <a:r>
              <a:rPr lang="en-US" sz="2400" dirty="0">
                <a:solidFill>
                  <a:srgbClr val="FF9800"/>
                </a:solidFill>
              </a:rPr>
              <a:t> </a:t>
            </a:r>
            <a:r>
              <a:rPr lang="en-US" sz="2400" dirty="0" err="1">
                <a:solidFill>
                  <a:srgbClr val="FF9800"/>
                </a:solidFill>
              </a:rPr>
              <a:t>và</a:t>
            </a:r>
            <a:r>
              <a:rPr lang="en-US" sz="2400" dirty="0">
                <a:solidFill>
                  <a:srgbClr val="FF9800"/>
                </a:solidFill>
              </a:rPr>
              <a:t> </a:t>
            </a:r>
            <a:r>
              <a:rPr lang="en-US" sz="2400" dirty="0" err="1">
                <a:solidFill>
                  <a:srgbClr val="FF9800"/>
                </a:solidFill>
              </a:rPr>
              <a:t>chức</a:t>
            </a:r>
            <a:r>
              <a:rPr lang="en-US" sz="2400" dirty="0">
                <a:solidFill>
                  <a:srgbClr val="FF9800"/>
                </a:solidFill>
              </a:rPr>
              <a:t> </a:t>
            </a:r>
            <a:r>
              <a:rPr lang="en-US" sz="2400" dirty="0" err="1">
                <a:solidFill>
                  <a:srgbClr val="FF9800"/>
                </a:solidFill>
              </a:rPr>
              <a:t>năng</a:t>
            </a:r>
            <a:r>
              <a:rPr lang="en-US" sz="2400" dirty="0">
                <a:solidFill>
                  <a:srgbClr val="FF9800"/>
                </a:solidFill>
              </a:rPr>
              <a:t> </a:t>
            </a:r>
            <a:r>
              <a:rPr lang="en-US" sz="2400" dirty="0" err="1">
                <a:solidFill>
                  <a:srgbClr val="FF9800"/>
                </a:solidFill>
              </a:rPr>
              <a:t>của</a:t>
            </a:r>
            <a:r>
              <a:rPr lang="en-US" sz="2400" dirty="0">
                <a:solidFill>
                  <a:srgbClr val="FF9800"/>
                </a:solidFill>
              </a:rPr>
              <a:t> </a:t>
            </a:r>
            <a:r>
              <a:rPr lang="en-US" sz="2400" dirty="0" err="1">
                <a:solidFill>
                  <a:srgbClr val="FF9800"/>
                </a:solidFill>
              </a:rPr>
              <a:t>eNodeB</a:t>
            </a:r>
            <a:r>
              <a:rPr lang="en-US" sz="2400" dirty="0">
                <a:solidFill>
                  <a:srgbClr val="FF9800"/>
                </a:solidFill>
              </a:rPr>
              <a:t> Viettel </a:t>
            </a:r>
          </a:p>
        </p:txBody>
      </p:sp>
      <p:sp>
        <p:nvSpPr>
          <p:cNvPr id="10" name="object 12">
            <a:extLst>
              <a:ext uri="{FF2B5EF4-FFF2-40B4-BE49-F238E27FC236}">
                <a16:creationId xmlns:a16="http://schemas.microsoft.com/office/drawing/2014/main" id="{7EC4D13D-8EC5-4450-8133-C3A101502C62}"/>
              </a:ext>
            </a:extLst>
          </p:cNvPr>
          <p:cNvSpPr txBox="1"/>
          <p:nvPr/>
        </p:nvSpPr>
        <p:spPr>
          <a:xfrm>
            <a:off x="609600" y="809390"/>
            <a:ext cx="7016470" cy="307777"/>
          </a:xfrm>
          <a:prstGeom prst="rect">
            <a:avLst/>
          </a:prstGeom>
        </p:spPr>
        <p:txBody>
          <a:bodyPr vert="horz" wrap="square" lIns="0" tIns="0" rIns="0" bIns="0" rtlCol="0">
            <a:spAutoFit/>
          </a:bodyPr>
          <a:lstStyle/>
          <a:p>
            <a:pPr marL="26988">
              <a:lnSpc>
                <a:spcPct val="100000"/>
              </a:lnSpc>
            </a:pPr>
            <a:r>
              <a:rPr lang="en-US" sz="2000" b="1" spc="-55" dirty="0">
                <a:solidFill>
                  <a:schemeClr val="accent1">
                    <a:lumMod val="75000"/>
                  </a:schemeClr>
                </a:solidFill>
                <a:latin typeface="+mn-lt"/>
                <a:cs typeface="Calibri"/>
              </a:rPr>
              <a:t>2. </a:t>
            </a:r>
            <a:r>
              <a:rPr lang="en-US" sz="2000" b="1" spc="-55" dirty="0" err="1">
                <a:solidFill>
                  <a:schemeClr val="accent1">
                    <a:lumMod val="75000"/>
                  </a:schemeClr>
                </a:solidFill>
                <a:latin typeface="+mn-lt"/>
                <a:cs typeface="Calibri"/>
              </a:rPr>
              <a:t>Khối</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xử</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lý</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cao</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tần</a:t>
            </a:r>
            <a:r>
              <a:rPr lang="en-US" sz="2000" b="1" spc="-55" dirty="0">
                <a:solidFill>
                  <a:schemeClr val="accent1">
                    <a:lumMod val="75000"/>
                  </a:schemeClr>
                </a:solidFill>
                <a:latin typeface="+mn-lt"/>
                <a:cs typeface="Calibri"/>
              </a:rPr>
              <a:t> (RRU)</a:t>
            </a:r>
            <a:endParaRPr sz="1800" b="1" spc="-55" dirty="0">
              <a:solidFill>
                <a:srgbClr val="1FA985"/>
              </a:solidFill>
              <a:latin typeface="+mn-lt"/>
              <a:cs typeface="Calibri"/>
            </a:endParaRPr>
          </a:p>
        </p:txBody>
      </p:sp>
      <p:pic>
        <p:nvPicPr>
          <p:cNvPr id="11" name="Picture 10">
            <a:extLst>
              <a:ext uri="{FF2B5EF4-FFF2-40B4-BE49-F238E27FC236}">
                <a16:creationId xmlns:a16="http://schemas.microsoft.com/office/drawing/2014/main" id="{DFA79670-7CC4-48CA-9183-493A6F57E13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7280" y="2510790"/>
            <a:ext cx="2158607" cy="1949936"/>
          </a:xfrm>
          <a:prstGeom prst="rect">
            <a:avLst/>
          </a:prstGeom>
          <a:noFill/>
          <a:ln>
            <a:noFill/>
          </a:ln>
        </p:spPr>
      </p:pic>
      <p:sp>
        <p:nvSpPr>
          <p:cNvPr id="12" name="object 12">
            <a:extLst>
              <a:ext uri="{FF2B5EF4-FFF2-40B4-BE49-F238E27FC236}">
                <a16:creationId xmlns:a16="http://schemas.microsoft.com/office/drawing/2014/main" id="{74626F27-7FF4-4B40-A71A-E3E429E54C83}"/>
              </a:ext>
            </a:extLst>
          </p:cNvPr>
          <p:cNvSpPr/>
          <p:nvPr/>
        </p:nvSpPr>
        <p:spPr>
          <a:xfrm>
            <a:off x="5354320" y="2225040"/>
            <a:ext cx="1656080" cy="2412492"/>
          </a:xfrm>
          <a:prstGeom prst="rect">
            <a:avLst/>
          </a:prstGeom>
          <a:blipFill>
            <a:blip r:embed="rId6" cstate="print"/>
            <a:stretch>
              <a:fillRect/>
            </a:stretch>
          </a:blipFill>
        </p:spPr>
        <p:txBody>
          <a:bodyPr wrap="square" lIns="0" tIns="0" rIns="0" bIns="0" rtlCol="0"/>
          <a:lstStyle/>
          <a:p>
            <a:endParaRPr/>
          </a:p>
        </p:txBody>
      </p:sp>
      <p:sp>
        <p:nvSpPr>
          <p:cNvPr id="13" name="object 13">
            <a:extLst>
              <a:ext uri="{FF2B5EF4-FFF2-40B4-BE49-F238E27FC236}">
                <a16:creationId xmlns:a16="http://schemas.microsoft.com/office/drawing/2014/main" id="{77C44CA9-0D4A-46F5-8EE2-922973FF1609}"/>
              </a:ext>
            </a:extLst>
          </p:cNvPr>
          <p:cNvSpPr txBox="1"/>
          <p:nvPr/>
        </p:nvSpPr>
        <p:spPr>
          <a:xfrm>
            <a:off x="3255887" y="3534465"/>
            <a:ext cx="1845310" cy="691023"/>
          </a:xfrm>
          <a:prstGeom prst="rect">
            <a:avLst/>
          </a:prstGeom>
        </p:spPr>
        <p:txBody>
          <a:bodyPr vert="horz" wrap="square" lIns="0" tIns="0" rIns="0" bIns="0" rtlCol="0">
            <a:spAutoFit/>
          </a:bodyPr>
          <a:lstStyle/>
          <a:p>
            <a:pPr marL="12700">
              <a:lnSpc>
                <a:spcPct val="100000"/>
              </a:lnSpc>
            </a:pPr>
            <a:r>
              <a:rPr sz="1200" b="1" dirty="0">
                <a:solidFill>
                  <a:srgbClr val="001F5F"/>
                </a:solidFill>
                <a:latin typeface="+mj-lt"/>
                <a:cs typeface="Times New Roman"/>
              </a:rPr>
              <a:t>2T2R:</a:t>
            </a:r>
            <a:endParaRPr sz="1200" dirty="0">
              <a:latin typeface="+mj-lt"/>
              <a:cs typeface="Times New Roman"/>
            </a:endParaRPr>
          </a:p>
          <a:p>
            <a:pPr marL="12700">
              <a:lnSpc>
                <a:spcPts val="2130"/>
              </a:lnSpc>
            </a:pPr>
            <a:r>
              <a:rPr sz="1200" dirty="0">
                <a:latin typeface="+mj-lt"/>
                <a:cs typeface="Times New Roman"/>
              </a:rPr>
              <a:t>420x320x135</a:t>
            </a:r>
            <a:r>
              <a:rPr sz="1200" spc="-110" dirty="0">
                <a:latin typeface="+mj-lt"/>
                <a:cs typeface="Times New Roman"/>
              </a:rPr>
              <a:t> </a:t>
            </a:r>
            <a:r>
              <a:rPr sz="1200" spc="-5" dirty="0">
                <a:latin typeface="+mj-lt"/>
                <a:cs typeface="Times New Roman"/>
              </a:rPr>
              <a:t>(mm)</a:t>
            </a:r>
            <a:endParaRPr sz="1200" dirty="0">
              <a:latin typeface="+mj-lt"/>
              <a:cs typeface="Times New Roman"/>
            </a:endParaRPr>
          </a:p>
          <a:p>
            <a:pPr marL="12700">
              <a:lnSpc>
                <a:spcPts val="2130"/>
              </a:lnSpc>
            </a:pPr>
            <a:r>
              <a:rPr sz="1200" dirty="0">
                <a:latin typeface="+mj-lt"/>
                <a:cs typeface="Calibri"/>
              </a:rPr>
              <a:t>≤ 17</a:t>
            </a:r>
            <a:r>
              <a:rPr sz="1200" spc="-95" dirty="0">
                <a:latin typeface="+mj-lt"/>
                <a:cs typeface="Calibri"/>
              </a:rPr>
              <a:t> </a:t>
            </a:r>
            <a:r>
              <a:rPr sz="1200" dirty="0">
                <a:latin typeface="+mj-lt"/>
                <a:cs typeface="Calibri"/>
              </a:rPr>
              <a:t>Kg</a:t>
            </a:r>
          </a:p>
        </p:txBody>
      </p:sp>
      <p:sp>
        <p:nvSpPr>
          <p:cNvPr id="14" name="object 14">
            <a:extLst>
              <a:ext uri="{FF2B5EF4-FFF2-40B4-BE49-F238E27FC236}">
                <a16:creationId xmlns:a16="http://schemas.microsoft.com/office/drawing/2014/main" id="{05D92F95-004D-4919-9940-035371872448}"/>
              </a:ext>
            </a:extLst>
          </p:cNvPr>
          <p:cNvSpPr txBox="1"/>
          <p:nvPr/>
        </p:nvSpPr>
        <p:spPr>
          <a:xfrm>
            <a:off x="7038880" y="3547528"/>
            <a:ext cx="1845945" cy="691023"/>
          </a:xfrm>
          <a:prstGeom prst="rect">
            <a:avLst/>
          </a:prstGeom>
        </p:spPr>
        <p:txBody>
          <a:bodyPr vert="horz" wrap="square" lIns="0" tIns="0" rIns="0" bIns="0" rtlCol="0">
            <a:spAutoFit/>
          </a:bodyPr>
          <a:lstStyle/>
          <a:p>
            <a:pPr marL="12700">
              <a:lnSpc>
                <a:spcPct val="100000"/>
              </a:lnSpc>
            </a:pPr>
            <a:r>
              <a:rPr sz="1200" b="1" spc="-5" dirty="0">
                <a:solidFill>
                  <a:srgbClr val="001F5F"/>
                </a:solidFill>
                <a:latin typeface="+mj-lt"/>
                <a:cs typeface="Times New Roman"/>
              </a:rPr>
              <a:t>4T4R:</a:t>
            </a:r>
            <a:endParaRPr sz="1200" dirty="0">
              <a:latin typeface="+mj-lt"/>
              <a:cs typeface="Times New Roman"/>
            </a:endParaRPr>
          </a:p>
          <a:p>
            <a:pPr marL="12700">
              <a:lnSpc>
                <a:spcPts val="2130"/>
              </a:lnSpc>
            </a:pPr>
            <a:r>
              <a:rPr sz="1200" dirty="0">
                <a:latin typeface="+mj-lt"/>
                <a:cs typeface="Times New Roman"/>
              </a:rPr>
              <a:t>500x350x147</a:t>
            </a:r>
            <a:r>
              <a:rPr sz="1200" spc="-105" dirty="0">
                <a:latin typeface="+mj-lt"/>
                <a:cs typeface="Times New Roman"/>
              </a:rPr>
              <a:t> </a:t>
            </a:r>
            <a:r>
              <a:rPr sz="1200" spc="-5" dirty="0">
                <a:latin typeface="+mj-lt"/>
                <a:cs typeface="Times New Roman"/>
              </a:rPr>
              <a:t>(mm)</a:t>
            </a:r>
            <a:endParaRPr sz="1200" dirty="0">
              <a:latin typeface="+mj-lt"/>
              <a:cs typeface="Times New Roman"/>
            </a:endParaRPr>
          </a:p>
          <a:p>
            <a:pPr marL="12700">
              <a:lnSpc>
                <a:spcPts val="2130"/>
              </a:lnSpc>
            </a:pPr>
            <a:r>
              <a:rPr sz="1200" dirty="0">
                <a:latin typeface="+mj-lt"/>
                <a:cs typeface="Calibri"/>
              </a:rPr>
              <a:t>≤ 27</a:t>
            </a:r>
            <a:r>
              <a:rPr sz="1200" spc="-95" dirty="0">
                <a:latin typeface="+mj-lt"/>
                <a:cs typeface="Calibri"/>
              </a:rPr>
              <a:t> </a:t>
            </a:r>
            <a:r>
              <a:rPr sz="1200" dirty="0">
                <a:latin typeface="+mj-lt"/>
                <a:cs typeface="Calibri"/>
              </a:rPr>
              <a:t>Kg</a:t>
            </a:r>
          </a:p>
        </p:txBody>
      </p:sp>
      <p:sp>
        <p:nvSpPr>
          <p:cNvPr id="16" name="TextBox 15">
            <a:extLst>
              <a:ext uri="{FF2B5EF4-FFF2-40B4-BE49-F238E27FC236}">
                <a16:creationId xmlns:a16="http://schemas.microsoft.com/office/drawing/2014/main" id="{8BF9E53C-18F5-4E48-A116-5B320C94C3AA}"/>
              </a:ext>
            </a:extLst>
          </p:cNvPr>
          <p:cNvSpPr txBox="1"/>
          <p:nvPr/>
        </p:nvSpPr>
        <p:spPr>
          <a:xfrm>
            <a:off x="623178" y="1222433"/>
            <a:ext cx="7897644" cy="923330"/>
          </a:xfrm>
          <a:prstGeom prst="rect">
            <a:avLst/>
          </a:prstGeom>
          <a:noFill/>
        </p:spPr>
        <p:txBody>
          <a:bodyPr wrap="square">
            <a:spAutoFit/>
          </a:bodyPr>
          <a:lstStyle/>
          <a:p>
            <a:pPr marL="517525" indent="-344488">
              <a:buFont typeface="Wingdings" panose="05000000000000000000" pitchFamily="2" charset="2"/>
              <a:buChar char="§"/>
            </a:pPr>
            <a:r>
              <a:rPr lang="en-US" sz="1800" dirty="0">
                <a:solidFill>
                  <a:schemeClr val="accent1">
                    <a:lumMod val="50000"/>
                  </a:schemeClr>
                </a:solidFill>
                <a:latin typeface="Arial (Headings)"/>
                <a:ea typeface="Times New Roman" panose="02020603050405020304" pitchFamily="18" charset="0"/>
              </a:rPr>
              <a:t>H</a:t>
            </a:r>
            <a:r>
              <a:rPr lang="vi-VN" sz="1800" dirty="0">
                <a:solidFill>
                  <a:schemeClr val="accent1">
                    <a:lumMod val="50000"/>
                  </a:schemeClr>
                </a:solidFill>
                <a:effectLst/>
                <a:latin typeface="Arial (Headings)"/>
                <a:ea typeface="Times New Roman" panose="02020603050405020304" pitchFamily="18" charset="0"/>
              </a:rPr>
              <a:t>ỗ trợ công nghệ MIMO</a:t>
            </a:r>
            <a:r>
              <a:rPr lang="en-US" sz="1800" dirty="0">
                <a:solidFill>
                  <a:schemeClr val="accent1">
                    <a:lumMod val="50000"/>
                  </a:schemeClr>
                </a:solidFill>
                <a:effectLst/>
                <a:latin typeface="Arial (Headings)"/>
                <a:ea typeface="Times New Roman" panose="02020603050405020304" pitchFamily="18" charset="0"/>
              </a:rPr>
              <a:t> 2x2, 4x4.</a:t>
            </a:r>
          </a:p>
          <a:p>
            <a:pPr marL="517525" indent="-344488">
              <a:buFont typeface="Wingdings" panose="05000000000000000000" pitchFamily="2" charset="2"/>
              <a:buChar char="§"/>
            </a:pPr>
            <a:r>
              <a:rPr lang="en-US" sz="1800" dirty="0" err="1">
                <a:solidFill>
                  <a:schemeClr val="accent1">
                    <a:lumMod val="50000"/>
                  </a:schemeClr>
                </a:solidFill>
                <a:effectLst/>
                <a:latin typeface="Arial (Headings)"/>
                <a:ea typeface="Times New Roman" panose="02020603050405020304" pitchFamily="18" charset="0"/>
              </a:rPr>
              <a:t>Lắp</a:t>
            </a:r>
            <a:r>
              <a:rPr lang="vi-VN" sz="1800" dirty="0">
                <a:solidFill>
                  <a:schemeClr val="accent1">
                    <a:lumMod val="50000"/>
                  </a:schemeClr>
                </a:solidFill>
                <a:effectLst/>
                <a:latin typeface="Arial (Headings)"/>
                <a:ea typeface="Times New Roman" panose="02020603050405020304" pitchFamily="18" charset="0"/>
              </a:rPr>
              <a:t> đặt ngoài trời với chuẩn bảo vệ IP65</a:t>
            </a:r>
            <a:r>
              <a:rPr lang="en-US" sz="1800" dirty="0">
                <a:solidFill>
                  <a:schemeClr val="accent1">
                    <a:lumMod val="50000"/>
                  </a:schemeClr>
                </a:solidFill>
                <a:latin typeface="Arial (Headings)"/>
                <a:ea typeface="Times New Roman" panose="02020603050405020304" pitchFamily="18" charset="0"/>
              </a:rPr>
              <a:t>.</a:t>
            </a:r>
          </a:p>
          <a:p>
            <a:pPr marL="517525" indent="-344488">
              <a:buFont typeface="Wingdings" panose="05000000000000000000" pitchFamily="2" charset="2"/>
              <a:buChar char="§"/>
            </a:pPr>
            <a:r>
              <a:rPr lang="en-US" sz="1800" dirty="0">
                <a:solidFill>
                  <a:schemeClr val="accent1">
                    <a:lumMod val="50000"/>
                  </a:schemeClr>
                </a:solidFill>
                <a:effectLst/>
                <a:latin typeface="Arial (Headings)"/>
                <a:ea typeface="Times New Roman" panose="02020603050405020304" pitchFamily="18" charset="0"/>
              </a:rPr>
              <a:t>L</a:t>
            </a:r>
            <a:r>
              <a:rPr lang="vi-VN" sz="1800" dirty="0">
                <a:solidFill>
                  <a:schemeClr val="accent1">
                    <a:lumMod val="50000"/>
                  </a:schemeClr>
                </a:solidFill>
                <a:effectLst/>
                <a:latin typeface="Arial (Headings)"/>
                <a:ea typeface="Times New Roman" panose="02020603050405020304" pitchFamily="18" charset="0"/>
              </a:rPr>
              <a:t>àm mát thụ động</a:t>
            </a:r>
            <a:r>
              <a:rPr lang="en-US" sz="1800" dirty="0">
                <a:solidFill>
                  <a:schemeClr val="accent1">
                    <a:lumMod val="50000"/>
                  </a:schemeClr>
                </a:solidFill>
                <a:effectLst/>
                <a:latin typeface="Arial (Headings)"/>
                <a:ea typeface="Times New Roman" panose="02020603050405020304" pitchFamily="18" charset="0"/>
              </a:rPr>
              <a:t> qua </a:t>
            </a:r>
            <a:r>
              <a:rPr lang="en-US" sz="1800" dirty="0" err="1">
                <a:solidFill>
                  <a:schemeClr val="accent1">
                    <a:lumMod val="50000"/>
                  </a:schemeClr>
                </a:solidFill>
                <a:effectLst/>
                <a:latin typeface="Arial (Headings)"/>
                <a:ea typeface="Times New Roman" panose="02020603050405020304" pitchFamily="18" charset="0"/>
              </a:rPr>
              <a:t>vỏ</a:t>
            </a:r>
            <a:r>
              <a:rPr lang="vi-VN" sz="1800" dirty="0">
                <a:solidFill>
                  <a:schemeClr val="accent1">
                    <a:lumMod val="50000"/>
                  </a:schemeClr>
                </a:solidFill>
                <a:effectLst/>
                <a:latin typeface="Arial (Headings)"/>
                <a:ea typeface="Times New Roman" panose="02020603050405020304" pitchFamily="18" charset="0"/>
              </a:rPr>
              <a:t>.</a:t>
            </a:r>
            <a:endParaRPr lang="en-US" sz="1800" dirty="0">
              <a:solidFill>
                <a:schemeClr val="accent1">
                  <a:lumMod val="50000"/>
                </a:schemeClr>
              </a:solidFill>
              <a:latin typeface="Arial (Headings)"/>
            </a:endParaRPr>
          </a:p>
        </p:txBody>
      </p:sp>
    </p:spTree>
    <p:extLst>
      <p:ext uri="{BB962C8B-B14F-4D97-AF65-F5344CB8AC3E}">
        <p14:creationId xmlns:p14="http://schemas.microsoft.com/office/powerpoint/2010/main" val="3731597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ACE758-0E9B-4F98-AC6F-0E4413CAE7A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17</a:t>
            </a:fld>
            <a:endParaRPr lang="en"/>
          </a:p>
        </p:txBody>
      </p:sp>
      <p:pic>
        <p:nvPicPr>
          <p:cNvPr id="3" name="Picture 2">
            <a:extLst>
              <a:ext uri="{FF2B5EF4-FFF2-40B4-BE49-F238E27FC236}">
                <a16:creationId xmlns:a16="http://schemas.microsoft.com/office/drawing/2014/main" id="{147FAC9F-8FAC-4335-A64D-F1C4E7B791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4" name="Picture 3">
            <a:extLst>
              <a:ext uri="{FF2B5EF4-FFF2-40B4-BE49-F238E27FC236}">
                <a16:creationId xmlns:a16="http://schemas.microsoft.com/office/drawing/2014/main" id="{E4A31654-B480-429E-80FD-90DE99299A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
        <p:nvSpPr>
          <p:cNvPr id="5" name="Shape 248">
            <a:extLst>
              <a:ext uri="{FF2B5EF4-FFF2-40B4-BE49-F238E27FC236}">
                <a16:creationId xmlns:a16="http://schemas.microsoft.com/office/drawing/2014/main" id="{2A7E8D05-55C2-4930-992C-A81F915B32E9}"/>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400" dirty="0" err="1">
                <a:solidFill>
                  <a:srgbClr val="FF9800"/>
                </a:solidFill>
              </a:rPr>
              <a:t>Cấu</a:t>
            </a:r>
            <a:r>
              <a:rPr lang="en-US" sz="2400" dirty="0">
                <a:solidFill>
                  <a:srgbClr val="FF9800"/>
                </a:solidFill>
              </a:rPr>
              <a:t> </a:t>
            </a:r>
            <a:r>
              <a:rPr lang="en-US" sz="2400" dirty="0" err="1">
                <a:solidFill>
                  <a:srgbClr val="FF9800"/>
                </a:solidFill>
              </a:rPr>
              <a:t>tạo</a:t>
            </a:r>
            <a:r>
              <a:rPr lang="en-US" sz="2400" dirty="0">
                <a:solidFill>
                  <a:srgbClr val="FF9800"/>
                </a:solidFill>
              </a:rPr>
              <a:t> </a:t>
            </a:r>
            <a:r>
              <a:rPr lang="en-US" sz="2400" dirty="0" err="1">
                <a:solidFill>
                  <a:srgbClr val="FF9800"/>
                </a:solidFill>
              </a:rPr>
              <a:t>và</a:t>
            </a:r>
            <a:r>
              <a:rPr lang="en-US" sz="2400" dirty="0">
                <a:solidFill>
                  <a:srgbClr val="FF9800"/>
                </a:solidFill>
              </a:rPr>
              <a:t> </a:t>
            </a:r>
            <a:r>
              <a:rPr lang="en-US" sz="2400" dirty="0" err="1">
                <a:solidFill>
                  <a:srgbClr val="FF9800"/>
                </a:solidFill>
              </a:rPr>
              <a:t>chức</a:t>
            </a:r>
            <a:r>
              <a:rPr lang="en-US" sz="2400" dirty="0">
                <a:solidFill>
                  <a:srgbClr val="FF9800"/>
                </a:solidFill>
              </a:rPr>
              <a:t> </a:t>
            </a:r>
            <a:r>
              <a:rPr lang="en-US" sz="2400" dirty="0" err="1">
                <a:solidFill>
                  <a:srgbClr val="FF9800"/>
                </a:solidFill>
              </a:rPr>
              <a:t>năng</a:t>
            </a:r>
            <a:r>
              <a:rPr lang="en-US" sz="2400" dirty="0">
                <a:solidFill>
                  <a:srgbClr val="FF9800"/>
                </a:solidFill>
              </a:rPr>
              <a:t> </a:t>
            </a:r>
            <a:r>
              <a:rPr lang="en-US" sz="2400" dirty="0" err="1">
                <a:solidFill>
                  <a:srgbClr val="FF9800"/>
                </a:solidFill>
              </a:rPr>
              <a:t>của</a:t>
            </a:r>
            <a:r>
              <a:rPr lang="en-US" sz="2400" dirty="0">
                <a:solidFill>
                  <a:srgbClr val="FF9800"/>
                </a:solidFill>
              </a:rPr>
              <a:t> </a:t>
            </a:r>
            <a:r>
              <a:rPr lang="en-US" sz="2400" dirty="0" err="1">
                <a:solidFill>
                  <a:srgbClr val="FF9800"/>
                </a:solidFill>
              </a:rPr>
              <a:t>eNodeB</a:t>
            </a:r>
            <a:r>
              <a:rPr lang="en-US" sz="2400" dirty="0">
                <a:solidFill>
                  <a:srgbClr val="FF9800"/>
                </a:solidFill>
              </a:rPr>
              <a:t> Viettel </a:t>
            </a:r>
          </a:p>
        </p:txBody>
      </p:sp>
      <p:pic>
        <p:nvPicPr>
          <p:cNvPr id="6" name="Picture 5">
            <a:extLst>
              <a:ext uri="{FF2B5EF4-FFF2-40B4-BE49-F238E27FC236}">
                <a16:creationId xmlns:a16="http://schemas.microsoft.com/office/drawing/2014/main" id="{5DC5CD8C-111C-47D4-82E3-671E48411942}"/>
              </a:ext>
            </a:extLst>
          </p:cNvPr>
          <p:cNvPicPr/>
          <p:nvPr/>
        </p:nvPicPr>
        <p:blipFill>
          <a:blip r:embed="rId5"/>
          <a:stretch>
            <a:fillRect/>
          </a:stretch>
        </p:blipFill>
        <p:spPr>
          <a:xfrm>
            <a:off x="2858605" y="1398354"/>
            <a:ext cx="3276949" cy="1478479"/>
          </a:xfrm>
          <a:prstGeom prst="rect">
            <a:avLst/>
          </a:prstGeom>
        </p:spPr>
      </p:pic>
      <p:sp>
        <p:nvSpPr>
          <p:cNvPr id="9" name="object 9">
            <a:extLst>
              <a:ext uri="{FF2B5EF4-FFF2-40B4-BE49-F238E27FC236}">
                <a16:creationId xmlns:a16="http://schemas.microsoft.com/office/drawing/2014/main" id="{918AA977-2116-452A-9053-F843757ABEF1}"/>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a:p>
        </p:txBody>
      </p:sp>
      <p:sp>
        <p:nvSpPr>
          <p:cNvPr id="10" name="object 12">
            <a:extLst>
              <a:ext uri="{FF2B5EF4-FFF2-40B4-BE49-F238E27FC236}">
                <a16:creationId xmlns:a16="http://schemas.microsoft.com/office/drawing/2014/main" id="{836CAFD3-548D-44E3-9D74-30C0E265BD3A}"/>
              </a:ext>
            </a:extLst>
          </p:cNvPr>
          <p:cNvSpPr txBox="1"/>
          <p:nvPr/>
        </p:nvSpPr>
        <p:spPr>
          <a:xfrm>
            <a:off x="609600" y="809390"/>
            <a:ext cx="7016470" cy="307777"/>
          </a:xfrm>
          <a:prstGeom prst="rect">
            <a:avLst/>
          </a:prstGeom>
        </p:spPr>
        <p:txBody>
          <a:bodyPr vert="horz" wrap="square" lIns="0" tIns="0" rIns="0" bIns="0" rtlCol="0">
            <a:spAutoFit/>
          </a:bodyPr>
          <a:lstStyle/>
          <a:p>
            <a:pPr marL="26988">
              <a:lnSpc>
                <a:spcPct val="100000"/>
              </a:lnSpc>
            </a:pPr>
            <a:r>
              <a:rPr lang="en-US" sz="2000" b="1" spc="-55" dirty="0">
                <a:solidFill>
                  <a:schemeClr val="accent1">
                    <a:lumMod val="75000"/>
                  </a:schemeClr>
                </a:solidFill>
                <a:latin typeface="+mn-lt"/>
                <a:cs typeface="Calibri"/>
              </a:rPr>
              <a:t>2. </a:t>
            </a:r>
            <a:r>
              <a:rPr lang="en-US" sz="2000" b="1" spc="-55" dirty="0" err="1">
                <a:solidFill>
                  <a:schemeClr val="accent1">
                    <a:lumMod val="75000"/>
                  </a:schemeClr>
                </a:solidFill>
                <a:latin typeface="+mn-lt"/>
                <a:cs typeface="Calibri"/>
              </a:rPr>
              <a:t>Khối</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xử</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lý</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cao</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tần</a:t>
            </a:r>
            <a:r>
              <a:rPr lang="en-US" sz="2000" b="1" spc="-55" dirty="0">
                <a:solidFill>
                  <a:schemeClr val="accent1">
                    <a:lumMod val="75000"/>
                  </a:schemeClr>
                </a:solidFill>
                <a:latin typeface="+mn-lt"/>
                <a:cs typeface="Calibri"/>
              </a:rPr>
              <a:t> (RRU)</a:t>
            </a:r>
            <a:endParaRPr sz="1800" b="1" spc="-55" dirty="0">
              <a:solidFill>
                <a:srgbClr val="1FA985"/>
              </a:solidFill>
              <a:latin typeface="+mn-lt"/>
              <a:cs typeface="Calibri"/>
            </a:endParaRPr>
          </a:p>
        </p:txBody>
      </p:sp>
      <p:graphicFrame>
        <p:nvGraphicFramePr>
          <p:cNvPr id="7" name="Table 6">
            <a:extLst>
              <a:ext uri="{FF2B5EF4-FFF2-40B4-BE49-F238E27FC236}">
                <a16:creationId xmlns:a16="http://schemas.microsoft.com/office/drawing/2014/main" id="{8224B914-C906-4621-99BB-5987DABBF95C}"/>
              </a:ext>
            </a:extLst>
          </p:cNvPr>
          <p:cNvGraphicFramePr>
            <a:graphicFrameLocks noGrp="1"/>
          </p:cNvGraphicFramePr>
          <p:nvPr>
            <p:extLst>
              <p:ext uri="{D42A27DB-BD31-4B8C-83A1-F6EECF244321}">
                <p14:modId xmlns:p14="http://schemas.microsoft.com/office/powerpoint/2010/main" val="4049682838"/>
              </p:ext>
            </p:extLst>
          </p:nvPr>
        </p:nvGraphicFramePr>
        <p:xfrm>
          <a:off x="1833780" y="3158021"/>
          <a:ext cx="5432848" cy="1478479"/>
        </p:xfrm>
        <a:graphic>
          <a:graphicData uri="http://schemas.openxmlformats.org/drawingml/2006/table">
            <a:tbl>
              <a:tblPr firstRow="1" firstCol="1" bandRow="1"/>
              <a:tblGrid>
                <a:gridCol w="407139">
                  <a:extLst>
                    <a:ext uri="{9D8B030D-6E8A-4147-A177-3AD203B41FA5}">
                      <a16:colId xmlns:a16="http://schemas.microsoft.com/office/drawing/2014/main" val="2041530181"/>
                    </a:ext>
                  </a:extLst>
                </a:gridCol>
                <a:gridCol w="977221">
                  <a:extLst>
                    <a:ext uri="{9D8B030D-6E8A-4147-A177-3AD203B41FA5}">
                      <a16:colId xmlns:a16="http://schemas.microsoft.com/office/drawing/2014/main" val="2642125883"/>
                    </a:ext>
                  </a:extLst>
                </a:gridCol>
                <a:gridCol w="1291328">
                  <a:extLst>
                    <a:ext uri="{9D8B030D-6E8A-4147-A177-3AD203B41FA5}">
                      <a16:colId xmlns:a16="http://schemas.microsoft.com/office/drawing/2014/main" val="3997292443"/>
                    </a:ext>
                  </a:extLst>
                </a:gridCol>
                <a:gridCol w="2757160">
                  <a:extLst>
                    <a:ext uri="{9D8B030D-6E8A-4147-A177-3AD203B41FA5}">
                      <a16:colId xmlns:a16="http://schemas.microsoft.com/office/drawing/2014/main" val="1894407525"/>
                    </a:ext>
                  </a:extLst>
                </a:gridCol>
              </a:tblGrid>
              <a:tr h="256902">
                <a:tc>
                  <a:txBody>
                    <a:bodyPr/>
                    <a:lstStyle/>
                    <a:p>
                      <a:pPr marL="0" marR="0" algn="ctr">
                        <a:lnSpc>
                          <a:spcPct val="107000"/>
                        </a:lnSpc>
                        <a:spcBef>
                          <a:spcPts val="200"/>
                        </a:spcBef>
                        <a:spcAft>
                          <a:spcPts val="200"/>
                        </a:spcAft>
                      </a:pPr>
                      <a:r>
                        <a:rPr lang="en-US" sz="1000" b="1" kern="100" dirty="0">
                          <a:solidFill>
                            <a:schemeClr val="accent1">
                              <a:lumMod val="50000"/>
                            </a:schemeClr>
                          </a:solidFill>
                          <a:effectLst/>
                          <a:latin typeface="+mj-lt"/>
                        </a:rPr>
                        <a:t>STT</a:t>
                      </a:r>
                      <a:endParaRPr lang="en-US" sz="1000" b="1" kern="100" dirty="0">
                        <a:solidFill>
                          <a:schemeClr val="accent1">
                            <a:lumMod val="50000"/>
                          </a:schemeClr>
                        </a:solidFill>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a:lnSpc>
                          <a:spcPct val="107000"/>
                        </a:lnSpc>
                        <a:spcBef>
                          <a:spcPts val="200"/>
                        </a:spcBef>
                        <a:spcAft>
                          <a:spcPts val="200"/>
                        </a:spcAft>
                      </a:pPr>
                      <a:r>
                        <a:rPr lang="en-US" sz="1000" b="1" kern="100" dirty="0" err="1">
                          <a:solidFill>
                            <a:schemeClr val="accent1">
                              <a:lumMod val="50000"/>
                            </a:schemeClr>
                          </a:solidFill>
                          <a:effectLst/>
                          <a:latin typeface="+mj-lt"/>
                        </a:rPr>
                        <a:t>Tên</a:t>
                      </a:r>
                      <a:r>
                        <a:rPr lang="en-US" sz="1000" b="1" kern="100" dirty="0">
                          <a:solidFill>
                            <a:schemeClr val="accent1">
                              <a:lumMod val="50000"/>
                            </a:schemeClr>
                          </a:solidFill>
                          <a:effectLst/>
                          <a:latin typeface="+mj-lt"/>
                        </a:rPr>
                        <a:t> port</a:t>
                      </a:r>
                      <a:endParaRPr lang="en-US" sz="1000" b="1" kern="100" dirty="0">
                        <a:solidFill>
                          <a:schemeClr val="accent1">
                            <a:lumMod val="50000"/>
                          </a:schemeClr>
                        </a:solidFill>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a:lnSpc>
                          <a:spcPct val="107000"/>
                        </a:lnSpc>
                        <a:spcBef>
                          <a:spcPts val="200"/>
                        </a:spcBef>
                        <a:spcAft>
                          <a:spcPts val="200"/>
                        </a:spcAft>
                      </a:pPr>
                      <a:r>
                        <a:rPr lang="en-US" sz="1000" b="1" kern="100" dirty="0" err="1">
                          <a:solidFill>
                            <a:schemeClr val="accent1">
                              <a:lumMod val="50000"/>
                            </a:schemeClr>
                          </a:solidFill>
                          <a:effectLst/>
                          <a:latin typeface="+mj-lt"/>
                        </a:rPr>
                        <a:t>Kiểu</a:t>
                      </a:r>
                      <a:r>
                        <a:rPr lang="en-US" sz="1000" b="1" kern="100" dirty="0">
                          <a:solidFill>
                            <a:schemeClr val="accent1">
                              <a:lumMod val="50000"/>
                            </a:schemeClr>
                          </a:solidFill>
                          <a:effectLst/>
                          <a:latin typeface="+mj-lt"/>
                        </a:rPr>
                        <a:t> port</a:t>
                      </a:r>
                      <a:endParaRPr lang="en-US" sz="1000" b="1" kern="100" dirty="0">
                        <a:solidFill>
                          <a:schemeClr val="accent1">
                            <a:lumMod val="50000"/>
                          </a:schemeClr>
                        </a:solidFill>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a:lnSpc>
                          <a:spcPct val="107000"/>
                        </a:lnSpc>
                        <a:spcBef>
                          <a:spcPts val="200"/>
                        </a:spcBef>
                        <a:spcAft>
                          <a:spcPts val="200"/>
                        </a:spcAft>
                      </a:pPr>
                      <a:r>
                        <a:rPr lang="en-US" sz="1000" b="1" kern="100" dirty="0" err="1">
                          <a:solidFill>
                            <a:schemeClr val="accent1">
                              <a:lumMod val="50000"/>
                            </a:schemeClr>
                          </a:solidFill>
                          <a:effectLst/>
                          <a:latin typeface="+mj-lt"/>
                        </a:rPr>
                        <a:t>Mô</a:t>
                      </a:r>
                      <a:r>
                        <a:rPr lang="en-US" sz="1000" b="1" kern="100" dirty="0">
                          <a:solidFill>
                            <a:schemeClr val="accent1">
                              <a:lumMod val="50000"/>
                            </a:schemeClr>
                          </a:solidFill>
                          <a:effectLst/>
                          <a:latin typeface="+mj-lt"/>
                        </a:rPr>
                        <a:t> </a:t>
                      </a:r>
                      <a:r>
                        <a:rPr lang="en-US" sz="1000" b="1" kern="100" dirty="0" err="1">
                          <a:solidFill>
                            <a:schemeClr val="accent1">
                              <a:lumMod val="50000"/>
                            </a:schemeClr>
                          </a:solidFill>
                          <a:effectLst/>
                          <a:latin typeface="+mj-lt"/>
                        </a:rPr>
                        <a:t>tả</a:t>
                      </a:r>
                      <a:endParaRPr lang="en-US" sz="1000" b="1" kern="100" dirty="0">
                        <a:solidFill>
                          <a:schemeClr val="accent1">
                            <a:lumMod val="50000"/>
                          </a:schemeClr>
                        </a:solidFill>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464260647"/>
                  </a:ext>
                </a:extLst>
              </a:tr>
              <a:tr h="336623">
                <a:tc>
                  <a:txBody>
                    <a:bodyPr/>
                    <a:lstStyle/>
                    <a:p>
                      <a:pPr marL="0" marR="0">
                        <a:lnSpc>
                          <a:spcPct val="107000"/>
                        </a:lnSpc>
                        <a:spcBef>
                          <a:spcPts val="200"/>
                        </a:spcBef>
                        <a:spcAft>
                          <a:spcPts val="200"/>
                        </a:spcAft>
                      </a:pPr>
                      <a:r>
                        <a:rPr lang="en-US" sz="1000" kern="100">
                          <a:effectLst/>
                          <a:latin typeface="+mj-lt"/>
                          <a:ea typeface="SimSun" panose="02010600030101010101" pitchFamily="2" charset="-122"/>
                          <a:cs typeface="Times New Roman" panose="02020603050405020304" pitchFamily="18" charset="0"/>
                        </a:rPr>
                        <a:t>1</a:t>
                      </a:r>
                    </a:p>
                  </a:txBody>
                  <a:tcPr marL="66621" marR="666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200"/>
                        </a:spcBef>
                        <a:spcAft>
                          <a:spcPts val="200"/>
                        </a:spcAft>
                      </a:pPr>
                      <a:r>
                        <a:rPr lang="en-US" sz="1000" kern="100">
                          <a:effectLst/>
                          <a:latin typeface="+mj-lt"/>
                          <a:ea typeface="SimSun" panose="02010600030101010101" pitchFamily="2" charset="-122"/>
                          <a:cs typeface="Times New Roman" panose="02020603050405020304" pitchFamily="18" charset="0"/>
                        </a:rPr>
                        <a:t>OPT0/OPT1</a:t>
                      </a:r>
                    </a:p>
                  </a:txBody>
                  <a:tcPr marL="66621" marR="666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200"/>
                        </a:spcBef>
                        <a:spcAft>
                          <a:spcPts val="200"/>
                        </a:spcAft>
                      </a:pPr>
                      <a:r>
                        <a:rPr lang="fr-FR" sz="1000" kern="100">
                          <a:effectLst/>
                          <a:latin typeface="+mj-lt"/>
                          <a:ea typeface="SimSun" panose="02010600030101010101" pitchFamily="2" charset="-122"/>
                          <a:cs typeface="Times New Roman" panose="02020603050405020304" pitchFamily="18" charset="0"/>
                        </a:rPr>
                        <a:t>SFP+ cage</a:t>
                      </a:r>
                      <a:endParaRPr lang="en-US" sz="1000" kern="100">
                        <a:effectLst/>
                        <a:latin typeface="+mj-lt"/>
                        <a:ea typeface="SimSun" panose="02010600030101010101" pitchFamily="2" charset="-122"/>
                        <a:cs typeface="Times New Roman" panose="02020603050405020304" pitchFamily="18" charset="0"/>
                      </a:endParaRPr>
                    </a:p>
                  </a:txBody>
                  <a:tcPr marL="66621" marR="666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200"/>
                        </a:spcBef>
                        <a:spcAft>
                          <a:spcPts val="200"/>
                        </a:spcAft>
                      </a:pPr>
                      <a:r>
                        <a:rPr lang="fr-FR" sz="1000" kern="100">
                          <a:effectLst/>
                          <a:latin typeface="+mj-lt"/>
                          <a:ea typeface="SimSun" panose="02010600030101010101" pitchFamily="2" charset="-122"/>
                          <a:cs typeface="Times New Roman" panose="02020603050405020304" pitchFamily="18" charset="0"/>
                        </a:rPr>
                        <a:t>Cung cấp kết nối giữa RRU và BBU hoặc giữa các RRU với nhau</a:t>
                      </a:r>
                      <a:endParaRPr lang="en-US" sz="1000" kern="100">
                        <a:effectLst/>
                        <a:latin typeface="+mj-lt"/>
                        <a:ea typeface="SimSun" panose="02010600030101010101" pitchFamily="2" charset="-122"/>
                        <a:cs typeface="Times New Roman" panose="02020603050405020304" pitchFamily="18" charset="0"/>
                      </a:endParaRPr>
                    </a:p>
                  </a:txBody>
                  <a:tcPr marL="66621" marR="666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0082806"/>
                  </a:ext>
                </a:extLst>
              </a:tr>
              <a:tr h="336623">
                <a:tc>
                  <a:txBody>
                    <a:bodyPr/>
                    <a:lstStyle/>
                    <a:p>
                      <a:pPr marL="0" marR="0">
                        <a:lnSpc>
                          <a:spcPct val="107000"/>
                        </a:lnSpc>
                        <a:spcBef>
                          <a:spcPts val="200"/>
                        </a:spcBef>
                        <a:spcAft>
                          <a:spcPts val="200"/>
                        </a:spcAft>
                      </a:pPr>
                      <a:r>
                        <a:rPr lang="en-US" sz="1000" kern="100">
                          <a:effectLst/>
                          <a:latin typeface="+mj-lt"/>
                          <a:ea typeface="SimSun" panose="02010600030101010101" pitchFamily="2" charset="-122"/>
                          <a:cs typeface="Times New Roman" panose="02020603050405020304" pitchFamily="18" charset="0"/>
                        </a:rPr>
                        <a:t>2</a:t>
                      </a:r>
                    </a:p>
                  </a:txBody>
                  <a:tcPr marL="66621" marR="666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200"/>
                        </a:spcBef>
                        <a:spcAft>
                          <a:spcPts val="200"/>
                        </a:spcAft>
                      </a:pPr>
                      <a:r>
                        <a:rPr lang="en-US" sz="1000" kern="100">
                          <a:effectLst/>
                          <a:latin typeface="+mj-lt"/>
                          <a:ea typeface="SimSun" panose="02010600030101010101" pitchFamily="2" charset="-122"/>
                          <a:cs typeface="Times New Roman" panose="02020603050405020304" pitchFamily="18" charset="0"/>
                        </a:rPr>
                        <a:t>PWR</a:t>
                      </a:r>
                    </a:p>
                  </a:txBody>
                  <a:tcPr marL="66621" marR="666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200"/>
                        </a:spcBef>
                        <a:spcAft>
                          <a:spcPts val="200"/>
                        </a:spcAft>
                      </a:pPr>
                      <a:r>
                        <a:rPr lang="fr-FR" sz="1000" kern="100">
                          <a:effectLst/>
                          <a:latin typeface="+mj-lt"/>
                          <a:ea typeface="SimSun" panose="02010600030101010101" pitchFamily="2" charset="-122"/>
                          <a:cs typeface="Times New Roman" panose="02020603050405020304" pitchFamily="18" charset="0"/>
                        </a:rPr>
                        <a:t>CONN RCPT WALL MNT 4POS SKTS</a:t>
                      </a:r>
                      <a:endParaRPr lang="en-US" sz="1000" kern="100">
                        <a:effectLst/>
                        <a:latin typeface="+mj-lt"/>
                        <a:ea typeface="SimSun" panose="02010600030101010101" pitchFamily="2" charset="-122"/>
                        <a:cs typeface="Times New Roman" panose="02020603050405020304" pitchFamily="18" charset="0"/>
                      </a:endParaRPr>
                    </a:p>
                  </a:txBody>
                  <a:tcPr marL="66621" marR="666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200"/>
                        </a:spcBef>
                        <a:spcAft>
                          <a:spcPts val="200"/>
                        </a:spcAft>
                      </a:pPr>
                      <a:r>
                        <a:rPr lang="fr-FR" sz="1000" kern="100" dirty="0">
                          <a:effectLst/>
                          <a:latin typeface="+mj-lt"/>
                          <a:ea typeface="SimSun" panose="02010600030101010101" pitchFamily="2" charset="-122"/>
                          <a:cs typeface="Times New Roman" panose="02020603050405020304" pitchFamily="18" charset="0"/>
                        </a:rPr>
                        <a:t>Cung </a:t>
                      </a:r>
                      <a:r>
                        <a:rPr lang="fr-FR" sz="1000" kern="100" dirty="0" err="1">
                          <a:effectLst/>
                          <a:latin typeface="+mj-lt"/>
                          <a:ea typeface="SimSun" panose="02010600030101010101" pitchFamily="2" charset="-122"/>
                          <a:cs typeface="Times New Roman" panose="02020603050405020304" pitchFamily="18" charset="0"/>
                        </a:rPr>
                        <a:t>cấp</a:t>
                      </a:r>
                      <a:r>
                        <a:rPr lang="fr-FR" sz="1000" kern="100" dirty="0">
                          <a:effectLst/>
                          <a:latin typeface="+mj-lt"/>
                          <a:ea typeface="SimSun" panose="02010600030101010101" pitchFamily="2" charset="-122"/>
                          <a:cs typeface="Times New Roman" panose="02020603050405020304" pitchFamily="18" charset="0"/>
                        </a:rPr>
                        <a:t> </a:t>
                      </a:r>
                      <a:r>
                        <a:rPr lang="fr-FR" sz="1000" kern="100" dirty="0" err="1">
                          <a:effectLst/>
                          <a:latin typeface="+mj-lt"/>
                          <a:ea typeface="SimSun" panose="02010600030101010101" pitchFamily="2" charset="-122"/>
                          <a:cs typeface="Times New Roman" panose="02020603050405020304" pitchFamily="18" charset="0"/>
                        </a:rPr>
                        <a:t>kết</a:t>
                      </a:r>
                      <a:r>
                        <a:rPr lang="fr-FR" sz="1000" kern="100" dirty="0">
                          <a:effectLst/>
                          <a:latin typeface="+mj-lt"/>
                          <a:ea typeface="SimSun" panose="02010600030101010101" pitchFamily="2" charset="-122"/>
                          <a:cs typeface="Times New Roman" panose="02020603050405020304" pitchFamily="18" charset="0"/>
                        </a:rPr>
                        <a:t> </a:t>
                      </a:r>
                      <a:r>
                        <a:rPr lang="fr-FR" sz="1000" kern="100" dirty="0" err="1">
                          <a:effectLst/>
                          <a:latin typeface="+mj-lt"/>
                          <a:ea typeface="SimSun" panose="02010600030101010101" pitchFamily="2" charset="-122"/>
                          <a:cs typeface="Times New Roman" panose="02020603050405020304" pitchFamily="18" charset="0"/>
                        </a:rPr>
                        <a:t>nối</a:t>
                      </a:r>
                      <a:r>
                        <a:rPr lang="fr-FR" sz="1000" kern="100" dirty="0">
                          <a:effectLst/>
                          <a:latin typeface="+mj-lt"/>
                          <a:ea typeface="SimSun" panose="02010600030101010101" pitchFamily="2" charset="-122"/>
                          <a:cs typeface="Times New Roman" panose="02020603050405020304" pitchFamily="18" charset="0"/>
                        </a:rPr>
                        <a:t> </a:t>
                      </a:r>
                      <a:r>
                        <a:rPr lang="fr-FR" sz="1000" kern="100" dirty="0" err="1">
                          <a:effectLst/>
                          <a:latin typeface="+mj-lt"/>
                          <a:ea typeface="SimSun" panose="02010600030101010101" pitchFamily="2" charset="-122"/>
                          <a:cs typeface="Times New Roman" panose="02020603050405020304" pitchFamily="18" charset="0"/>
                        </a:rPr>
                        <a:t>nguồn</a:t>
                      </a:r>
                      <a:r>
                        <a:rPr lang="fr-FR" sz="1000" kern="100" dirty="0">
                          <a:effectLst/>
                          <a:latin typeface="+mj-lt"/>
                          <a:ea typeface="SimSun" panose="02010600030101010101" pitchFamily="2" charset="-122"/>
                          <a:cs typeface="Times New Roman" panose="02020603050405020304" pitchFamily="18" charset="0"/>
                        </a:rPr>
                        <a:t> </a:t>
                      </a:r>
                      <a:r>
                        <a:rPr lang="fr-FR" sz="1000" kern="100" dirty="0" err="1">
                          <a:effectLst/>
                          <a:latin typeface="+mj-lt"/>
                          <a:ea typeface="SimSun" panose="02010600030101010101" pitchFamily="2" charset="-122"/>
                          <a:cs typeface="Times New Roman" panose="02020603050405020304" pitchFamily="18" charset="0"/>
                        </a:rPr>
                        <a:t>cho</a:t>
                      </a:r>
                      <a:r>
                        <a:rPr lang="fr-FR" sz="1000" kern="100" dirty="0">
                          <a:effectLst/>
                          <a:latin typeface="+mj-lt"/>
                          <a:ea typeface="SimSun" panose="02010600030101010101" pitchFamily="2" charset="-122"/>
                          <a:cs typeface="Times New Roman" panose="02020603050405020304" pitchFamily="18" charset="0"/>
                        </a:rPr>
                        <a:t> RRU</a:t>
                      </a:r>
                      <a:endParaRPr lang="en-US" sz="1000" kern="100" dirty="0">
                        <a:effectLst/>
                        <a:latin typeface="+mj-lt"/>
                        <a:ea typeface="SimSun" panose="02010600030101010101" pitchFamily="2" charset="-122"/>
                        <a:cs typeface="Times New Roman" panose="02020603050405020304" pitchFamily="18" charset="0"/>
                      </a:endParaRPr>
                    </a:p>
                  </a:txBody>
                  <a:tcPr marL="66621" marR="666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765503"/>
                  </a:ext>
                </a:extLst>
              </a:tr>
              <a:tr h="385972">
                <a:tc>
                  <a:txBody>
                    <a:bodyPr/>
                    <a:lstStyle/>
                    <a:p>
                      <a:pPr marL="0" marR="0">
                        <a:lnSpc>
                          <a:spcPct val="107000"/>
                        </a:lnSpc>
                        <a:spcBef>
                          <a:spcPts val="200"/>
                        </a:spcBef>
                        <a:spcAft>
                          <a:spcPts val="200"/>
                        </a:spcAft>
                      </a:pPr>
                      <a:r>
                        <a:rPr lang="en-US" sz="1000" kern="100">
                          <a:effectLst/>
                          <a:latin typeface="+mj-lt"/>
                          <a:ea typeface="SimSun" panose="02010600030101010101" pitchFamily="2" charset="-122"/>
                          <a:cs typeface="Times New Roman" panose="02020603050405020304" pitchFamily="18" charset="0"/>
                        </a:rPr>
                        <a:t>3</a:t>
                      </a:r>
                    </a:p>
                  </a:txBody>
                  <a:tcPr marL="66621" marR="666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200"/>
                        </a:spcBef>
                        <a:spcAft>
                          <a:spcPts val="200"/>
                        </a:spcAft>
                      </a:pPr>
                      <a:r>
                        <a:rPr lang="en-US" sz="1000" kern="100">
                          <a:effectLst/>
                          <a:latin typeface="+mj-lt"/>
                          <a:ea typeface="SimSun" panose="02010600030101010101" pitchFamily="2" charset="-122"/>
                          <a:cs typeface="Times New Roman" panose="02020603050405020304" pitchFamily="18" charset="0"/>
                        </a:rPr>
                        <a:t>ANT_TX0/RX0</a:t>
                      </a:r>
                    </a:p>
                    <a:p>
                      <a:pPr marL="0" marR="0">
                        <a:lnSpc>
                          <a:spcPct val="107000"/>
                        </a:lnSpc>
                        <a:spcBef>
                          <a:spcPts val="200"/>
                        </a:spcBef>
                        <a:spcAft>
                          <a:spcPts val="200"/>
                        </a:spcAft>
                      </a:pPr>
                      <a:r>
                        <a:rPr lang="en-US" sz="1000" kern="100">
                          <a:effectLst/>
                          <a:latin typeface="+mj-lt"/>
                          <a:ea typeface="SimSun" panose="02010600030101010101" pitchFamily="2" charset="-122"/>
                          <a:cs typeface="Times New Roman" panose="02020603050405020304" pitchFamily="18" charset="0"/>
                        </a:rPr>
                        <a:t>ANT_TX1/RX1</a:t>
                      </a:r>
                    </a:p>
                  </a:txBody>
                  <a:tcPr marL="66621" marR="666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200"/>
                        </a:spcBef>
                        <a:spcAft>
                          <a:spcPts val="200"/>
                        </a:spcAft>
                      </a:pPr>
                      <a:r>
                        <a:rPr lang="en-US" sz="1000" kern="100">
                          <a:effectLst/>
                          <a:latin typeface="+mj-lt"/>
                          <a:ea typeface="SimSun" panose="02010600030101010101" pitchFamily="2" charset="-122"/>
                          <a:cs typeface="Times New Roman" panose="02020603050405020304" pitchFamily="18" charset="0"/>
                        </a:rPr>
                        <a:t>7/16 DIN Female</a:t>
                      </a:r>
                    </a:p>
                  </a:txBody>
                  <a:tcPr marL="66621" marR="666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200"/>
                        </a:spcBef>
                        <a:spcAft>
                          <a:spcPts val="200"/>
                        </a:spcAft>
                      </a:pPr>
                      <a:r>
                        <a:rPr lang="en-US" sz="1000" kern="100">
                          <a:effectLst/>
                          <a:latin typeface="+mj-lt"/>
                          <a:ea typeface="SimSun" panose="02010600030101010101" pitchFamily="2" charset="-122"/>
                          <a:cs typeface="Times New Roman" panose="02020603050405020304" pitchFamily="18" charset="0"/>
                        </a:rPr>
                        <a:t>Cung cấp kết nối với anten</a:t>
                      </a:r>
                    </a:p>
                  </a:txBody>
                  <a:tcPr marL="66621" marR="666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1868267"/>
                  </a:ext>
                </a:extLst>
              </a:tr>
              <a:tr h="162359">
                <a:tc>
                  <a:txBody>
                    <a:bodyPr/>
                    <a:lstStyle/>
                    <a:p>
                      <a:pPr marL="0" marR="0">
                        <a:lnSpc>
                          <a:spcPct val="107000"/>
                        </a:lnSpc>
                        <a:spcBef>
                          <a:spcPts val="200"/>
                        </a:spcBef>
                        <a:spcAft>
                          <a:spcPts val="200"/>
                        </a:spcAft>
                      </a:pPr>
                      <a:r>
                        <a:rPr lang="en-US" sz="1000" kern="100">
                          <a:effectLst/>
                          <a:latin typeface="+mj-lt"/>
                          <a:ea typeface="SimSun" panose="02010600030101010101" pitchFamily="2" charset="-122"/>
                          <a:cs typeface="Times New Roman" panose="02020603050405020304" pitchFamily="18" charset="0"/>
                        </a:rPr>
                        <a:t>4</a:t>
                      </a:r>
                    </a:p>
                  </a:txBody>
                  <a:tcPr marL="66621" marR="666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200"/>
                        </a:spcBef>
                        <a:spcAft>
                          <a:spcPts val="200"/>
                        </a:spcAft>
                      </a:pPr>
                      <a:r>
                        <a:rPr lang="en-US" sz="1000" kern="100">
                          <a:effectLst/>
                          <a:latin typeface="+mj-lt"/>
                          <a:ea typeface="SimSun" panose="02010600030101010101" pitchFamily="2" charset="-122"/>
                          <a:cs typeface="Times New Roman" panose="02020603050405020304" pitchFamily="18" charset="0"/>
                        </a:rPr>
                        <a:t>RET</a:t>
                      </a:r>
                    </a:p>
                  </a:txBody>
                  <a:tcPr marL="66621" marR="666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200"/>
                        </a:spcBef>
                        <a:spcAft>
                          <a:spcPts val="200"/>
                        </a:spcAft>
                      </a:pPr>
                      <a:r>
                        <a:rPr lang="en-US" sz="1000" kern="100">
                          <a:effectLst/>
                          <a:latin typeface="+mj-lt"/>
                          <a:ea typeface="SimSun" panose="02010600030101010101" pitchFamily="2" charset="-122"/>
                          <a:cs typeface="Times New Roman" panose="02020603050405020304" pitchFamily="18" charset="0"/>
                        </a:rPr>
                        <a:t>AISG 2.1</a:t>
                      </a:r>
                    </a:p>
                  </a:txBody>
                  <a:tcPr marL="66621" marR="666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200"/>
                        </a:spcBef>
                        <a:spcAft>
                          <a:spcPts val="200"/>
                        </a:spcAft>
                      </a:pPr>
                      <a:r>
                        <a:rPr lang="en-US" sz="1000" kern="100" dirty="0" err="1">
                          <a:effectLst/>
                          <a:latin typeface="+mj-lt"/>
                          <a:ea typeface="SimSun" panose="02010600030101010101" pitchFamily="2" charset="-122"/>
                          <a:cs typeface="Times New Roman" panose="02020603050405020304" pitchFamily="18" charset="0"/>
                        </a:rPr>
                        <a:t>Cung</a:t>
                      </a:r>
                      <a:r>
                        <a:rPr lang="en-US" sz="1000" kern="100" dirty="0">
                          <a:effectLst/>
                          <a:latin typeface="+mj-lt"/>
                          <a:ea typeface="SimSun" panose="02010600030101010101" pitchFamily="2" charset="-122"/>
                          <a:cs typeface="Times New Roman" panose="02020603050405020304" pitchFamily="18" charset="0"/>
                        </a:rPr>
                        <a:t> </a:t>
                      </a:r>
                      <a:r>
                        <a:rPr lang="en-US" sz="1000" kern="100" dirty="0" err="1">
                          <a:effectLst/>
                          <a:latin typeface="+mj-lt"/>
                          <a:ea typeface="SimSun" panose="02010600030101010101" pitchFamily="2" charset="-122"/>
                          <a:cs typeface="Times New Roman" panose="02020603050405020304" pitchFamily="18" charset="0"/>
                        </a:rPr>
                        <a:t>cấp</a:t>
                      </a:r>
                      <a:r>
                        <a:rPr lang="en-US" sz="1000" kern="100" dirty="0">
                          <a:effectLst/>
                          <a:latin typeface="+mj-lt"/>
                          <a:ea typeface="SimSun" panose="02010600030101010101" pitchFamily="2" charset="-122"/>
                          <a:cs typeface="Times New Roman" panose="02020603050405020304" pitchFamily="18" charset="0"/>
                        </a:rPr>
                        <a:t> </a:t>
                      </a:r>
                      <a:r>
                        <a:rPr lang="en-US" sz="1000" kern="100" dirty="0" err="1">
                          <a:effectLst/>
                          <a:latin typeface="+mj-lt"/>
                          <a:ea typeface="SimSun" panose="02010600030101010101" pitchFamily="2" charset="-122"/>
                          <a:cs typeface="Times New Roman" panose="02020603050405020304" pitchFamily="18" charset="0"/>
                        </a:rPr>
                        <a:t>kết</a:t>
                      </a:r>
                      <a:r>
                        <a:rPr lang="en-US" sz="1000" kern="100" dirty="0">
                          <a:effectLst/>
                          <a:latin typeface="+mj-lt"/>
                          <a:ea typeface="SimSun" panose="02010600030101010101" pitchFamily="2" charset="-122"/>
                          <a:cs typeface="Times New Roman" panose="02020603050405020304" pitchFamily="18" charset="0"/>
                        </a:rPr>
                        <a:t> </a:t>
                      </a:r>
                      <a:r>
                        <a:rPr lang="en-US" sz="1000" kern="100" dirty="0" err="1">
                          <a:effectLst/>
                          <a:latin typeface="+mj-lt"/>
                          <a:ea typeface="SimSun" panose="02010600030101010101" pitchFamily="2" charset="-122"/>
                          <a:cs typeface="Times New Roman" panose="02020603050405020304" pitchFamily="18" charset="0"/>
                        </a:rPr>
                        <a:t>nối</a:t>
                      </a:r>
                      <a:r>
                        <a:rPr lang="en-US" sz="1000" kern="100" dirty="0">
                          <a:effectLst/>
                          <a:latin typeface="+mj-lt"/>
                          <a:ea typeface="SimSun" panose="02010600030101010101" pitchFamily="2" charset="-122"/>
                          <a:cs typeface="Times New Roman" panose="02020603050405020304" pitchFamily="18" charset="0"/>
                        </a:rPr>
                        <a:t> </a:t>
                      </a:r>
                      <a:r>
                        <a:rPr lang="en-US" sz="1000" kern="100" dirty="0" err="1">
                          <a:effectLst/>
                          <a:latin typeface="+mj-lt"/>
                          <a:ea typeface="SimSun" panose="02010600030101010101" pitchFamily="2" charset="-122"/>
                          <a:cs typeface="Times New Roman" panose="02020603050405020304" pitchFamily="18" charset="0"/>
                        </a:rPr>
                        <a:t>với</a:t>
                      </a:r>
                      <a:r>
                        <a:rPr lang="en-US" sz="1000" kern="100" dirty="0">
                          <a:effectLst/>
                          <a:latin typeface="+mj-lt"/>
                          <a:ea typeface="SimSun" panose="02010600030101010101" pitchFamily="2" charset="-122"/>
                          <a:cs typeface="Times New Roman" panose="02020603050405020304" pitchFamily="18" charset="0"/>
                        </a:rPr>
                        <a:t> </a:t>
                      </a:r>
                      <a:r>
                        <a:rPr lang="en-US" sz="1000" kern="100" dirty="0" err="1">
                          <a:effectLst/>
                          <a:latin typeface="+mj-lt"/>
                          <a:ea typeface="SimSun" panose="02010600030101010101" pitchFamily="2" charset="-122"/>
                          <a:cs typeface="Times New Roman" panose="02020603050405020304" pitchFamily="18" charset="0"/>
                        </a:rPr>
                        <a:t>thiết</a:t>
                      </a:r>
                      <a:r>
                        <a:rPr lang="en-US" sz="1000" kern="100" dirty="0">
                          <a:effectLst/>
                          <a:latin typeface="+mj-lt"/>
                          <a:ea typeface="SimSun" panose="02010600030101010101" pitchFamily="2" charset="-122"/>
                          <a:cs typeface="Times New Roman" panose="02020603050405020304" pitchFamily="18" charset="0"/>
                        </a:rPr>
                        <a:t> </a:t>
                      </a:r>
                      <a:r>
                        <a:rPr lang="en-US" sz="1000" kern="100" dirty="0" err="1">
                          <a:effectLst/>
                          <a:latin typeface="+mj-lt"/>
                          <a:ea typeface="SimSun" panose="02010600030101010101" pitchFamily="2" charset="-122"/>
                          <a:cs typeface="Times New Roman" panose="02020603050405020304" pitchFamily="18" charset="0"/>
                        </a:rPr>
                        <a:t>bị</a:t>
                      </a:r>
                      <a:r>
                        <a:rPr lang="en-US" sz="1000" kern="100" dirty="0">
                          <a:effectLst/>
                          <a:latin typeface="+mj-lt"/>
                          <a:ea typeface="SimSun" panose="02010600030101010101" pitchFamily="2" charset="-122"/>
                          <a:cs typeface="Times New Roman" panose="02020603050405020304" pitchFamily="18" charset="0"/>
                        </a:rPr>
                        <a:t> </a:t>
                      </a:r>
                      <a:r>
                        <a:rPr lang="en-US" sz="1000" kern="100" dirty="0" err="1">
                          <a:effectLst/>
                          <a:latin typeface="+mj-lt"/>
                          <a:ea typeface="SimSun" panose="02010600030101010101" pitchFamily="2" charset="-122"/>
                          <a:cs typeface="Times New Roman" panose="02020603050405020304" pitchFamily="18" charset="0"/>
                        </a:rPr>
                        <a:t>điều</a:t>
                      </a:r>
                      <a:r>
                        <a:rPr lang="en-US" sz="1000" kern="100" dirty="0">
                          <a:effectLst/>
                          <a:latin typeface="+mj-lt"/>
                          <a:ea typeface="SimSun" panose="02010600030101010101" pitchFamily="2" charset="-122"/>
                          <a:cs typeface="Times New Roman" panose="02020603050405020304" pitchFamily="18" charset="0"/>
                        </a:rPr>
                        <a:t> </a:t>
                      </a:r>
                      <a:r>
                        <a:rPr lang="en-US" sz="1000" kern="100" dirty="0" err="1">
                          <a:effectLst/>
                          <a:latin typeface="+mj-lt"/>
                          <a:ea typeface="SimSun" panose="02010600030101010101" pitchFamily="2" charset="-122"/>
                          <a:cs typeface="Times New Roman" panose="02020603050405020304" pitchFamily="18" charset="0"/>
                        </a:rPr>
                        <a:t>chỉnh</a:t>
                      </a:r>
                      <a:r>
                        <a:rPr lang="en-US" sz="1000" kern="100" dirty="0">
                          <a:effectLst/>
                          <a:latin typeface="+mj-lt"/>
                          <a:ea typeface="SimSun" panose="02010600030101010101" pitchFamily="2" charset="-122"/>
                          <a:cs typeface="Times New Roman" panose="02020603050405020304" pitchFamily="18" charset="0"/>
                        </a:rPr>
                        <a:t> tilt </a:t>
                      </a:r>
                      <a:r>
                        <a:rPr lang="en-US" sz="1000" kern="100" dirty="0" err="1">
                          <a:effectLst/>
                          <a:latin typeface="+mj-lt"/>
                          <a:ea typeface="SimSun" panose="02010600030101010101" pitchFamily="2" charset="-122"/>
                          <a:cs typeface="Times New Roman" panose="02020603050405020304" pitchFamily="18" charset="0"/>
                        </a:rPr>
                        <a:t>điện</a:t>
                      </a:r>
                      <a:endParaRPr lang="en-US" sz="1000" kern="100" dirty="0">
                        <a:effectLst/>
                        <a:latin typeface="+mj-lt"/>
                        <a:ea typeface="SimSun" panose="02010600030101010101" pitchFamily="2" charset="-122"/>
                        <a:cs typeface="Times New Roman" panose="02020603050405020304" pitchFamily="18" charset="0"/>
                      </a:endParaRPr>
                    </a:p>
                  </a:txBody>
                  <a:tcPr marL="66621" marR="666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9521472"/>
                  </a:ext>
                </a:extLst>
              </a:tr>
            </a:tbl>
          </a:graphicData>
        </a:graphic>
      </p:graphicFrame>
    </p:spTree>
    <p:extLst>
      <p:ext uri="{BB962C8B-B14F-4D97-AF65-F5344CB8AC3E}">
        <p14:creationId xmlns:p14="http://schemas.microsoft.com/office/powerpoint/2010/main" val="2674173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65EF6D-7F5D-4C80-8BC3-498F975E332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18</a:t>
            </a:fld>
            <a:endParaRPr lang="en"/>
          </a:p>
        </p:txBody>
      </p:sp>
      <p:sp>
        <p:nvSpPr>
          <p:cNvPr id="4" name="Shape 248">
            <a:extLst>
              <a:ext uri="{FF2B5EF4-FFF2-40B4-BE49-F238E27FC236}">
                <a16:creationId xmlns:a16="http://schemas.microsoft.com/office/drawing/2014/main" id="{F7FCF389-75C5-40C6-BADF-CB8BC5A67879}"/>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400" dirty="0" err="1">
                <a:solidFill>
                  <a:srgbClr val="FF9800"/>
                </a:solidFill>
              </a:rPr>
              <a:t>Cấu</a:t>
            </a:r>
            <a:r>
              <a:rPr lang="en-US" sz="2400" dirty="0">
                <a:solidFill>
                  <a:srgbClr val="FF9800"/>
                </a:solidFill>
              </a:rPr>
              <a:t> </a:t>
            </a:r>
            <a:r>
              <a:rPr lang="en-US" sz="2400" dirty="0" err="1">
                <a:solidFill>
                  <a:srgbClr val="FF9800"/>
                </a:solidFill>
              </a:rPr>
              <a:t>tạo</a:t>
            </a:r>
            <a:r>
              <a:rPr lang="en-US" sz="2400" dirty="0">
                <a:solidFill>
                  <a:srgbClr val="FF9800"/>
                </a:solidFill>
              </a:rPr>
              <a:t> </a:t>
            </a:r>
            <a:r>
              <a:rPr lang="en-US" sz="2400" dirty="0" err="1">
                <a:solidFill>
                  <a:srgbClr val="FF9800"/>
                </a:solidFill>
              </a:rPr>
              <a:t>và</a:t>
            </a:r>
            <a:r>
              <a:rPr lang="en-US" sz="2400" dirty="0">
                <a:solidFill>
                  <a:srgbClr val="FF9800"/>
                </a:solidFill>
              </a:rPr>
              <a:t> </a:t>
            </a:r>
            <a:r>
              <a:rPr lang="en-US" sz="2400" dirty="0" err="1">
                <a:solidFill>
                  <a:srgbClr val="FF9800"/>
                </a:solidFill>
              </a:rPr>
              <a:t>chức</a:t>
            </a:r>
            <a:r>
              <a:rPr lang="en-US" sz="2400" dirty="0">
                <a:solidFill>
                  <a:srgbClr val="FF9800"/>
                </a:solidFill>
              </a:rPr>
              <a:t> </a:t>
            </a:r>
            <a:r>
              <a:rPr lang="en-US" sz="2400" dirty="0" err="1">
                <a:solidFill>
                  <a:srgbClr val="FF9800"/>
                </a:solidFill>
              </a:rPr>
              <a:t>năng</a:t>
            </a:r>
            <a:r>
              <a:rPr lang="en-US" sz="2400" dirty="0">
                <a:solidFill>
                  <a:srgbClr val="FF9800"/>
                </a:solidFill>
              </a:rPr>
              <a:t> </a:t>
            </a:r>
            <a:r>
              <a:rPr lang="en-US" sz="2400" dirty="0" err="1">
                <a:solidFill>
                  <a:srgbClr val="FF9800"/>
                </a:solidFill>
              </a:rPr>
              <a:t>của</a:t>
            </a:r>
            <a:r>
              <a:rPr lang="en-US" sz="2400" dirty="0">
                <a:solidFill>
                  <a:srgbClr val="FF9800"/>
                </a:solidFill>
              </a:rPr>
              <a:t> </a:t>
            </a:r>
            <a:r>
              <a:rPr lang="en-US" sz="2400" dirty="0" err="1">
                <a:solidFill>
                  <a:srgbClr val="FF9800"/>
                </a:solidFill>
              </a:rPr>
              <a:t>eNodeB</a:t>
            </a:r>
            <a:r>
              <a:rPr lang="en-US" sz="2400" dirty="0">
                <a:solidFill>
                  <a:srgbClr val="FF9800"/>
                </a:solidFill>
              </a:rPr>
              <a:t> Viettel </a:t>
            </a:r>
          </a:p>
        </p:txBody>
      </p:sp>
      <p:sp>
        <p:nvSpPr>
          <p:cNvPr id="5" name="object 9">
            <a:extLst>
              <a:ext uri="{FF2B5EF4-FFF2-40B4-BE49-F238E27FC236}">
                <a16:creationId xmlns:a16="http://schemas.microsoft.com/office/drawing/2014/main" id="{24D038DF-6E1C-4B50-B385-4221DA6342EA}"/>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a:p>
        </p:txBody>
      </p:sp>
      <p:sp>
        <p:nvSpPr>
          <p:cNvPr id="10" name="object 12">
            <a:extLst>
              <a:ext uri="{FF2B5EF4-FFF2-40B4-BE49-F238E27FC236}">
                <a16:creationId xmlns:a16="http://schemas.microsoft.com/office/drawing/2014/main" id="{81A009CB-F289-4777-9F47-84DAF4D0EE80}"/>
              </a:ext>
            </a:extLst>
          </p:cNvPr>
          <p:cNvSpPr txBox="1"/>
          <p:nvPr/>
        </p:nvSpPr>
        <p:spPr>
          <a:xfrm>
            <a:off x="609600" y="809390"/>
            <a:ext cx="7016470" cy="307777"/>
          </a:xfrm>
          <a:prstGeom prst="rect">
            <a:avLst/>
          </a:prstGeom>
        </p:spPr>
        <p:txBody>
          <a:bodyPr vert="horz" wrap="square" lIns="0" tIns="0" rIns="0" bIns="0" rtlCol="0">
            <a:spAutoFit/>
          </a:bodyPr>
          <a:lstStyle/>
          <a:p>
            <a:pPr marL="26988">
              <a:lnSpc>
                <a:spcPct val="100000"/>
              </a:lnSpc>
            </a:pPr>
            <a:r>
              <a:rPr lang="en-US" sz="2000" b="1" spc="-55" dirty="0">
                <a:solidFill>
                  <a:schemeClr val="accent1">
                    <a:lumMod val="75000"/>
                  </a:schemeClr>
                </a:solidFill>
                <a:latin typeface="+mn-lt"/>
                <a:cs typeface="Calibri"/>
              </a:rPr>
              <a:t>2. </a:t>
            </a:r>
            <a:r>
              <a:rPr lang="en-US" sz="2000" b="1" spc="-55" dirty="0" err="1">
                <a:solidFill>
                  <a:schemeClr val="accent1">
                    <a:lumMod val="75000"/>
                  </a:schemeClr>
                </a:solidFill>
                <a:latin typeface="+mn-lt"/>
                <a:cs typeface="Calibri"/>
              </a:rPr>
              <a:t>Khối</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xử</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lý</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cao</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tần</a:t>
            </a:r>
            <a:r>
              <a:rPr lang="en-US" sz="2000" b="1" spc="-55" dirty="0">
                <a:solidFill>
                  <a:schemeClr val="accent1">
                    <a:lumMod val="75000"/>
                  </a:schemeClr>
                </a:solidFill>
                <a:latin typeface="+mn-lt"/>
                <a:cs typeface="Calibri"/>
              </a:rPr>
              <a:t> (RRU)</a:t>
            </a:r>
            <a:endParaRPr sz="1800" b="1" spc="-55" dirty="0">
              <a:solidFill>
                <a:srgbClr val="1FA985"/>
              </a:solidFill>
              <a:latin typeface="+mn-lt"/>
              <a:cs typeface="Calibri"/>
            </a:endParaRPr>
          </a:p>
        </p:txBody>
      </p:sp>
      <p:grpSp>
        <p:nvGrpSpPr>
          <p:cNvPr id="22" name="Group 21">
            <a:extLst>
              <a:ext uri="{FF2B5EF4-FFF2-40B4-BE49-F238E27FC236}">
                <a16:creationId xmlns:a16="http://schemas.microsoft.com/office/drawing/2014/main" id="{0DD1B17E-B040-4FF2-9BAF-687ED6842453}"/>
              </a:ext>
            </a:extLst>
          </p:cNvPr>
          <p:cNvGrpSpPr/>
          <p:nvPr/>
        </p:nvGrpSpPr>
        <p:grpSpPr>
          <a:xfrm>
            <a:off x="446640" y="1181100"/>
            <a:ext cx="8375675" cy="3612866"/>
            <a:chOff x="446640" y="1181100"/>
            <a:chExt cx="8375675" cy="3612866"/>
          </a:xfrm>
        </p:grpSpPr>
        <p:pic>
          <p:nvPicPr>
            <p:cNvPr id="3" name="Picture 2">
              <a:extLst>
                <a:ext uri="{FF2B5EF4-FFF2-40B4-BE49-F238E27FC236}">
                  <a16:creationId xmlns:a16="http://schemas.microsoft.com/office/drawing/2014/main" id="{C83BF9B9-2E0F-4028-9D85-7875C99714E6}"/>
                </a:ext>
              </a:extLst>
            </p:cNvPr>
            <p:cNvPicPr>
              <a:picLocks noChangeAspect="1"/>
            </p:cNvPicPr>
            <p:nvPr/>
          </p:nvPicPr>
          <p:blipFill rotWithShape="1">
            <a:blip r:embed="rId2"/>
            <a:srcRect l="12151" t="48" r="14472" b="194"/>
            <a:stretch/>
          </p:blipFill>
          <p:spPr>
            <a:xfrm>
              <a:off x="2523346" y="1301434"/>
              <a:ext cx="4869311" cy="3052176"/>
            </a:xfrm>
            <a:prstGeom prst="rect">
              <a:avLst/>
            </a:prstGeom>
          </p:spPr>
        </p:pic>
        <p:pic>
          <p:nvPicPr>
            <p:cNvPr id="7" name="Picture 6">
              <a:extLst>
                <a:ext uri="{FF2B5EF4-FFF2-40B4-BE49-F238E27FC236}">
                  <a16:creationId xmlns:a16="http://schemas.microsoft.com/office/drawing/2014/main" id="{140AF39B-18F8-4528-91C8-BE721500BDD1}"/>
                </a:ext>
              </a:extLst>
            </p:cNvPr>
            <p:cNvPicPr>
              <a:picLocks noChangeAspect="1"/>
            </p:cNvPicPr>
            <p:nvPr/>
          </p:nvPicPr>
          <p:blipFill>
            <a:blip r:embed="rId3"/>
            <a:stretch>
              <a:fillRect/>
            </a:stretch>
          </p:blipFill>
          <p:spPr>
            <a:xfrm>
              <a:off x="446640" y="2629028"/>
              <a:ext cx="1473600" cy="396991"/>
            </a:xfrm>
            <a:prstGeom prst="rect">
              <a:avLst/>
            </a:prstGeom>
          </p:spPr>
        </p:pic>
        <p:pic>
          <p:nvPicPr>
            <p:cNvPr id="9" name="Picture 8" descr="A picture containing object, sitting, metal, white&#10;&#10;Description automatically generated">
              <a:extLst>
                <a:ext uri="{FF2B5EF4-FFF2-40B4-BE49-F238E27FC236}">
                  <a16:creationId xmlns:a16="http://schemas.microsoft.com/office/drawing/2014/main" id="{1C6886C4-456C-4526-B98C-E41628A08D32}"/>
                </a:ext>
              </a:extLst>
            </p:cNvPr>
            <p:cNvPicPr>
              <a:picLocks noChangeAspect="1"/>
            </p:cNvPicPr>
            <p:nvPr/>
          </p:nvPicPr>
          <p:blipFill rotWithShape="1">
            <a:blip r:embed="rId4">
              <a:extLst>
                <a:ext uri="{28A0092B-C50C-407E-A947-70E740481C1C}">
                  <a14:useLocalDpi xmlns:a14="http://schemas.microsoft.com/office/drawing/2010/main" val="0"/>
                </a:ext>
              </a:extLst>
            </a:blip>
            <a:srcRect l="25712" r="27619" b="12965"/>
            <a:stretch/>
          </p:blipFill>
          <p:spPr>
            <a:xfrm>
              <a:off x="7837678" y="1835183"/>
              <a:ext cx="896112" cy="1984677"/>
            </a:xfrm>
            <a:prstGeom prst="rect">
              <a:avLst/>
            </a:prstGeom>
          </p:spPr>
        </p:pic>
        <p:sp>
          <p:nvSpPr>
            <p:cNvPr id="11" name="Rectangle 10">
              <a:extLst>
                <a:ext uri="{FF2B5EF4-FFF2-40B4-BE49-F238E27FC236}">
                  <a16:creationId xmlns:a16="http://schemas.microsoft.com/office/drawing/2014/main" id="{029F215A-AE37-416C-AE22-869175FE2A63}"/>
                </a:ext>
              </a:extLst>
            </p:cNvPr>
            <p:cNvSpPr/>
            <p:nvPr/>
          </p:nvSpPr>
          <p:spPr>
            <a:xfrm>
              <a:off x="2400300" y="1181100"/>
              <a:ext cx="5105400" cy="357378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0D8869F-B39F-42CB-8108-1FA9CF7F64C4}"/>
                </a:ext>
              </a:extLst>
            </p:cNvPr>
            <p:cNvSpPr txBox="1"/>
            <p:nvPr/>
          </p:nvSpPr>
          <p:spPr>
            <a:xfrm>
              <a:off x="646858" y="3089814"/>
              <a:ext cx="1073163" cy="369332"/>
            </a:xfrm>
            <a:prstGeom prst="rect">
              <a:avLst/>
            </a:prstGeom>
            <a:noFill/>
          </p:spPr>
          <p:txBody>
            <a:bodyPr wrap="square" rtlCol="0">
              <a:spAutoFit/>
            </a:bodyPr>
            <a:lstStyle/>
            <a:p>
              <a:pPr algn="ctr"/>
              <a:r>
                <a:rPr lang="en-US" sz="1800" b="1" spc="-55" dirty="0">
                  <a:solidFill>
                    <a:srgbClr val="1FA985"/>
                  </a:solidFill>
                  <a:latin typeface="+mn-lt"/>
                  <a:cs typeface="Calibri"/>
                </a:rPr>
                <a:t>BBU</a:t>
              </a:r>
            </a:p>
          </p:txBody>
        </p:sp>
        <p:sp>
          <p:nvSpPr>
            <p:cNvPr id="13" name="TextBox 12">
              <a:extLst>
                <a:ext uri="{FF2B5EF4-FFF2-40B4-BE49-F238E27FC236}">
                  <a16:creationId xmlns:a16="http://schemas.microsoft.com/office/drawing/2014/main" id="{96470A8C-AC3E-4FD5-A9AA-212850321C56}"/>
                </a:ext>
              </a:extLst>
            </p:cNvPr>
            <p:cNvSpPr txBox="1"/>
            <p:nvPr/>
          </p:nvSpPr>
          <p:spPr>
            <a:xfrm>
              <a:off x="7749152" y="3882887"/>
              <a:ext cx="1073163" cy="369332"/>
            </a:xfrm>
            <a:prstGeom prst="rect">
              <a:avLst/>
            </a:prstGeom>
            <a:noFill/>
          </p:spPr>
          <p:txBody>
            <a:bodyPr wrap="square" rtlCol="0">
              <a:spAutoFit/>
            </a:bodyPr>
            <a:lstStyle/>
            <a:p>
              <a:pPr algn="ctr"/>
              <a:r>
                <a:rPr lang="en-US" sz="1800" b="1" spc="-55" dirty="0">
                  <a:solidFill>
                    <a:srgbClr val="1FA985"/>
                  </a:solidFill>
                  <a:latin typeface="+mn-lt"/>
                  <a:cs typeface="Calibri"/>
                </a:rPr>
                <a:t>Antenna</a:t>
              </a:r>
            </a:p>
          </p:txBody>
        </p:sp>
        <p:sp>
          <p:nvSpPr>
            <p:cNvPr id="14" name="TextBox 13">
              <a:extLst>
                <a:ext uri="{FF2B5EF4-FFF2-40B4-BE49-F238E27FC236}">
                  <a16:creationId xmlns:a16="http://schemas.microsoft.com/office/drawing/2014/main" id="{09DCBE83-E9E6-443A-B6D7-6A5485AD4703}"/>
                </a:ext>
              </a:extLst>
            </p:cNvPr>
            <p:cNvSpPr txBox="1"/>
            <p:nvPr/>
          </p:nvSpPr>
          <p:spPr>
            <a:xfrm>
              <a:off x="4416418" y="4424634"/>
              <a:ext cx="1073163" cy="369332"/>
            </a:xfrm>
            <a:prstGeom prst="rect">
              <a:avLst/>
            </a:prstGeom>
            <a:noFill/>
          </p:spPr>
          <p:txBody>
            <a:bodyPr wrap="square" rtlCol="0">
              <a:spAutoFit/>
            </a:bodyPr>
            <a:lstStyle/>
            <a:p>
              <a:pPr algn="ctr"/>
              <a:r>
                <a:rPr lang="en-US" sz="1800" b="1" spc="-55" dirty="0">
                  <a:solidFill>
                    <a:srgbClr val="1FA985"/>
                  </a:solidFill>
                  <a:latin typeface="+mn-lt"/>
                  <a:cs typeface="Calibri"/>
                </a:rPr>
                <a:t>RRU</a:t>
              </a:r>
            </a:p>
          </p:txBody>
        </p:sp>
        <p:cxnSp>
          <p:nvCxnSpPr>
            <p:cNvPr id="16" name="Straight Arrow Connector 15">
              <a:extLst>
                <a:ext uri="{FF2B5EF4-FFF2-40B4-BE49-F238E27FC236}">
                  <a16:creationId xmlns:a16="http://schemas.microsoft.com/office/drawing/2014/main" id="{9E306757-5105-41A0-A91C-11D8ECFF3ACF}"/>
                </a:ext>
              </a:extLst>
            </p:cNvPr>
            <p:cNvCxnSpPr>
              <a:cxnSpLocks/>
            </p:cNvCxnSpPr>
            <p:nvPr/>
          </p:nvCxnSpPr>
          <p:spPr>
            <a:xfrm>
              <a:off x="7392657" y="2827521"/>
              <a:ext cx="623583" cy="0"/>
            </a:xfrm>
            <a:prstGeom prst="straightConnector1">
              <a:avLst/>
            </a:prstGeom>
            <a:ln w="444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9367DE-8079-4A1E-B0FB-40A4AE480CB8}"/>
                </a:ext>
              </a:extLst>
            </p:cNvPr>
            <p:cNvCxnSpPr>
              <a:cxnSpLocks/>
            </p:cNvCxnSpPr>
            <p:nvPr/>
          </p:nvCxnSpPr>
          <p:spPr>
            <a:xfrm>
              <a:off x="1920240" y="2820402"/>
              <a:ext cx="623583" cy="0"/>
            </a:xfrm>
            <a:prstGeom prst="straightConnector1">
              <a:avLst/>
            </a:prstGeom>
            <a:ln w="444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139EE12-3841-4CF5-87A0-0AF3D3393390}"/>
                </a:ext>
              </a:extLst>
            </p:cNvPr>
            <p:cNvSpPr txBox="1"/>
            <p:nvPr/>
          </p:nvSpPr>
          <p:spPr>
            <a:xfrm>
              <a:off x="1751418" y="2882606"/>
              <a:ext cx="1073163" cy="246221"/>
            </a:xfrm>
            <a:prstGeom prst="rect">
              <a:avLst/>
            </a:prstGeom>
            <a:noFill/>
          </p:spPr>
          <p:txBody>
            <a:bodyPr wrap="square" rtlCol="0">
              <a:spAutoFit/>
            </a:bodyPr>
            <a:lstStyle/>
            <a:p>
              <a:pPr algn="ctr"/>
              <a:r>
                <a:rPr lang="en-US" sz="1000" b="1" spc="-55" dirty="0">
                  <a:solidFill>
                    <a:srgbClr val="FF0000"/>
                  </a:solidFill>
                  <a:latin typeface="+mn-lt"/>
                  <a:cs typeface="Calibri"/>
                </a:rPr>
                <a:t>CPRI (optical)</a:t>
              </a:r>
            </a:p>
          </p:txBody>
        </p:sp>
        <p:sp>
          <p:nvSpPr>
            <p:cNvPr id="21" name="TextBox 20">
              <a:extLst>
                <a:ext uri="{FF2B5EF4-FFF2-40B4-BE49-F238E27FC236}">
                  <a16:creationId xmlns:a16="http://schemas.microsoft.com/office/drawing/2014/main" id="{834F3745-D0FD-43BF-B384-E86CA13E4E12}"/>
                </a:ext>
              </a:extLst>
            </p:cNvPr>
            <p:cNvSpPr txBox="1"/>
            <p:nvPr/>
          </p:nvSpPr>
          <p:spPr>
            <a:xfrm>
              <a:off x="7167866" y="2890549"/>
              <a:ext cx="1073163" cy="400110"/>
            </a:xfrm>
            <a:prstGeom prst="rect">
              <a:avLst/>
            </a:prstGeom>
            <a:noFill/>
          </p:spPr>
          <p:txBody>
            <a:bodyPr wrap="square" rtlCol="0">
              <a:spAutoFit/>
            </a:bodyPr>
            <a:lstStyle/>
            <a:p>
              <a:pPr algn="ctr"/>
              <a:r>
                <a:rPr lang="en-US" sz="1000" b="1" spc="-55" dirty="0">
                  <a:solidFill>
                    <a:srgbClr val="FF0000"/>
                  </a:solidFill>
                  <a:latin typeface="+mn-lt"/>
                  <a:cs typeface="Calibri"/>
                </a:rPr>
                <a:t>RF coaxial </a:t>
              </a:r>
            </a:p>
            <a:p>
              <a:pPr algn="ctr"/>
              <a:r>
                <a:rPr lang="en-US" sz="1000" b="1" spc="-55" dirty="0">
                  <a:solidFill>
                    <a:srgbClr val="FF0000"/>
                  </a:solidFill>
                  <a:latin typeface="+mn-lt"/>
                  <a:cs typeface="Calibri"/>
                </a:rPr>
                <a:t>cable</a:t>
              </a:r>
            </a:p>
          </p:txBody>
        </p:sp>
      </p:grpSp>
      <p:pic>
        <p:nvPicPr>
          <p:cNvPr id="23" name="Picture 22">
            <a:extLst>
              <a:ext uri="{FF2B5EF4-FFF2-40B4-BE49-F238E27FC236}">
                <a16:creationId xmlns:a16="http://schemas.microsoft.com/office/drawing/2014/main" id="{A10FFA01-F01D-4AF5-8579-904CC49499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24" name="Picture 23">
            <a:extLst>
              <a:ext uri="{FF2B5EF4-FFF2-40B4-BE49-F238E27FC236}">
                <a16:creationId xmlns:a16="http://schemas.microsoft.com/office/drawing/2014/main" id="{6021A57A-58DA-4B4C-AAC4-2DFFAF3BB3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Tree>
    <p:extLst>
      <p:ext uri="{BB962C8B-B14F-4D97-AF65-F5344CB8AC3E}">
        <p14:creationId xmlns:p14="http://schemas.microsoft.com/office/powerpoint/2010/main" val="337087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D6C90E-0B5A-47BB-BDE2-8AA6D55D427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19</a:t>
            </a:fld>
            <a:endParaRPr lang="en"/>
          </a:p>
        </p:txBody>
      </p:sp>
      <p:sp>
        <p:nvSpPr>
          <p:cNvPr id="11" name="Rectangle 2">
            <a:extLst>
              <a:ext uri="{FF2B5EF4-FFF2-40B4-BE49-F238E27FC236}">
                <a16:creationId xmlns:a16="http://schemas.microsoft.com/office/drawing/2014/main" id="{173CF3E3-E876-4008-8766-AF3B641D0AC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12">
            <a:extLst>
              <a:ext uri="{FF2B5EF4-FFF2-40B4-BE49-F238E27FC236}">
                <a16:creationId xmlns:a16="http://schemas.microsoft.com/office/drawing/2014/main" id="{41966F22-B0C2-44B9-AF41-330A002C7A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14" name="Picture 13">
            <a:extLst>
              <a:ext uri="{FF2B5EF4-FFF2-40B4-BE49-F238E27FC236}">
                <a16:creationId xmlns:a16="http://schemas.microsoft.com/office/drawing/2014/main" id="{24BD2684-EF4C-4F4C-8882-F7E6682B6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
        <p:nvSpPr>
          <p:cNvPr id="15" name="object 9">
            <a:extLst>
              <a:ext uri="{FF2B5EF4-FFF2-40B4-BE49-F238E27FC236}">
                <a16:creationId xmlns:a16="http://schemas.microsoft.com/office/drawing/2014/main" id="{E446881E-9A45-4C37-8CB3-1A9771F00DBF}"/>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a:p>
        </p:txBody>
      </p:sp>
      <p:sp>
        <p:nvSpPr>
          <p:cNvPr id="16" name="Shape 248">
            <a:extLst>
              <a:ext uri="{FF2B5EF4-FFF2-40B4-BE49-F238E27FC236}">
                <a16:creationId xmlns:a16="http://schemas.microsoft.com/office/drawing/2014/main" id="{EDD3D60F-95AB-4DE3-94BA-98C3E2B0E7ED}"/>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400" dirty="0" err="1">
                <a:solidFill>
                  <a:srgbClr val="FF9800"/>
                </a:solidFill>
              </a:rPr>
              <a:t>Cấu</a:t>
            </a:r>
            <a:r>
              <a:rPr lang="en-US" sz="2400" dirty="0">
                <a:solidFill>
                  <a:srgbClr val="FF9800"/>
                </a:solidFill>
              </a:rPr>
              <a:t> </a:t>
            </a:r>
            <a:r>
              <a:rPr lang="en-US" sz="2400" dirty="0" err="1">
                <a:solidFill>
                  <a:srgbClr val="FF9800"/>
                </a:solidFill>
              </a:rPr>
              <a:t>tạo</a:t>
            </a:r>
            <a:r>
              <a:rPr lang="en-US" sz="2400" dirty="0">
                <a:solidFill>
                  <a:srgbClr val="FF9800"/>
                </a:solidFill>
              </a:rPr>
              <a:t> </a:t>
            </a:r>
            <a:r>
              <a:rPr lang="en-US" sz="2400" dirty="0" err="1">
                <a:solidFill>
                  <a:srgbClr val="FF9800"/>
                </a:solidFill>
              </a:rPr>
              <a:t>và</a:t>
            </a:r>
            <a:r>
              <a:rPr lang="en-US" sz="2400" dirty="0">
                <a:solidFill>
                  <a:srgbClr val="FF9800"/>
                </a:solidFill>
              </a:rPr>
              <a:t> </a:t>
            </a:r>
            <a:r>
              <a:rPr lang="en-US" sz="2400" dirty="0" err="1">
                <a:solidFill>
                  <a:srgbClr val="FF9800"/>
                </a:solidFill>
              </a:rPr>
              <a:t>chức</a:t>
            </a:r>
            <a:r>
              <a:rPr lang="en-US" sz="2400" dirty="0">
                <a:solidFill>
                  <a:srgbClr val="FF9800"/>
                </a:solidFill>
              </a:rPr>
              <a:t> </a:t>
            </a:r>
            <a:r>
              <a:rPr lang="en-US" sz="2400" dirty="0" err="1">
                <a:solidFill>
                  <a:srgbClr val="FF9800"/>
                </a:solidFill>
              </a:rPr>
              <a:t>năng</a:t>
            </a:r>
            <a:r>
              <a:rPr lang="en-US" sz="2400" dirty="0">
                <a:solidFill>
                  <a:srgbClr val="FF9800"/>
                </a:solidFill>
              </a:rPr>
              <a:t> </a:t>
            </a:r>
            <a:r>
              <a:rPr lang="en-US" sz="2400" dirty="0" err="1">
                <a:solidFill>
                  <a:srgbClr val="FF9800"/>
                </a:solidFill>
              </a:rPr>
              <a:t>của</a:t>
            </a:r>
            <a:r>
              <a:rPr lang="en-US" sz="2400" dirty="0">
                <a:solidFill>
                  <a:srgbClr val="FF9800"/>
                </a:solidFill>
              </a:rPr>
              <a:t> </a:t>
            </a:r>
            <a:r>
              <a:rPr lang="en-US" sz="2400" dirty="0" err="1">
                <a:solidFill>
                  <a:srgbClr val="FF9800"/>
                </a:solidFill>
              </a:rPr>
              <a:t>eNodeB</a:t>
            </a:r>
            <a:r>
              <a:rPr lang="en-US" sz="2400" dirty="0">
                <a:solidFill>
                  <a:srgbClr val="FF9800"/>
                </a:solidFill>
              </a:rPr>
              <a:t> Viettel </a:t>
            </a:r>
          </a:p>
        </p:txBody>
      </p:sp>
      <p:sp>
        <p:nvSpPr>
          <p:cNvPr id="17" name="object 12">
            <a:extLst>
              <a:ext uri="{FF2B5EF4-FFF2-40B4-BE49-F238E27FC236}">
                <a16:creationId xmlns:a16="http://schemas.microsoft.com/office/drawing/2014/main" id="{FEA84B45-3917-4312-A212-5775D2E397C7}"/>
              </a:ext>
            </a:extLst>
          </p:cNvPr>
          <p:cNvSpPr txBox="1"/>
          <p:nvPr/>
        </p:nvSpPr>
        <p:spPr>
          <a:xfrm>
            <a:off x="609600" y="809390"/>
            <a:ext cx="7016470" cy="307777"/>
          </a:xfrm>
          <a:prstGeom prst="rect">
            <a:avLst/>
          </a:prstGeom>
        </p:spPr>
        <p:txBody>
          <a:bodyPr vert="horz" wrap="square" lIns="0" tIns="0" rIns="0" bIns="0" rtlCol="0">
            <a:spAutoFit/>
          </a:bodyPr>
          <a:lstStyle/>
          <a:p>
            <a:pPr marL="26988">
              <a:lnSpc>
                <a:spcPct val="100000"/>
              </a:lnSpc>
            </a:pPr>
            <a:r>
              <a:rPr lang="en-US" sz="2000" b="1" spc="-55" dirty="0">
                <a:solidFill>
                  <a:schemeClr val="accent1">
                    <a:lumMod val="75000"/>
                  </a:schemeClr>
                </a:solidFill>
                <a:latin typeface="+mn-lt"/>
                <a:cs typeface="Calibri"/>
              </a:rPr>
              <a:t>2. </a:t>
            </a:r>
            <a:r>
              <a:rPr lang="en-US" sz="2000" b="1" spc="-55" dirty="0" err="1">
                <a:solidFill>
                  <a:schemeClr val="accent1">
                    <a:lumMod val="75000"/>
                  </a:schemeClr>
                </a:solidFill>
                <a:latin typeface="+mn-lt"/>
                <a:cs typeface="Calibri"/>
              </a:rPr>
              <a:t>Khối</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xử</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lý</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cao</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tần</a:t>
            </a:r>
            <a:r>
              <a:rPr lang="en-US" sz="2000" b="1" spc="-55" dirty="0">
                <a:solidFill>
                  <a:schemeClr val="accent1">
                    <a:lumMod val="75000"/>
                  </a:schemeClr>
                </a:solidFill>
                <a:latin typeface="+mn-lt"/>
                <a:cs typeface="Calibri"/>
              </a:rPr>
              <a:t> (RRU)</a:t>
            </a:r>
            <a:endParaRPr sz="1800" b="1" spc="-55" dirty="0">
              <a:solidFill>
                <a:srgbClr val="1FA985"/>
              </a:solidFill>
              <a:latin typeface="+mn-lt"/>
              <a:cs typeface="Calibri"/>
            </a:endParaRPr>
          </a:p>
        </p:txBody>
      </p:sp>
      <p:pic>
        <p:nvPicPr>
          <p:cNvPr id="20" name="Picture 19" descr="Graphical user interface, application&#10;&#10;Description automatically generated">
            <a:extLst>
              <a:ext uri="{FF2B5EF4-FFF2-40B4-BE49-F238E27FC236}">
                <a16:creationId xmlns:a16="http://schemas.microsoft.com/office/drawing/2014/main" id="{1C178BD9-CC97-4884-809F-B7207C3316C6}"/>
              </a:ext>
            </a:extLst>
          </p:cNvPr>
          <p:cNvPicPr>
            <a:picLocks noChangeAspect="1"/>
          </p:cNvPicPr>
          <p:nvPr/>
        </p:nvPicPr>
        <p:blipFill rotWithShape="1">
          <a:blip r:embed="rId4"/>
          <a:srcRect b="859"/>
          <a:stretch/>
        </p:blipFill>
        <p:spPr>
          <a:xfrm>
            <a:off x="1869057" y="2014086"/>
            <a:ext cx="5283583" cy="2652719"/>
          </a:xfrm>
          <a:prstGeom prst="rect">
            <a:avLst/>
          </a:prstGeom>
        </p:spPr>
      </p:pic>
      <p:sp>
        <p:nvSpPr>
          <p:cNvPr id="21" name="TextBox 20">
            <a:extLst>
              <a:ext uri="{FF2B5EF4-FFF2-40B4-BE49-F238E27FC236}">
                <a16:creationId xmlns:a16="http://schemas.microsoft.com/office/drawing/2014/main" id="{55E86B48-BC2A-476A-B0DB-5FEE13EC4A18}"/>
              </a:ext>
            </a:extLst>
          </p:cNvPr>
          <p:cNvSpPr txBox="1"/>
          <p:nvPr/>
        </p:nvSpPr>
        <p:spPr>
          <a:xfrm>
            <a:off x="609600" y="1277316"/>
            <a:ext cx="8006576" cy="1015663"/>
          </a:xfrm>
          <a:prstGeom prst="rect">
            <a:avLst/>
          </a:prstGeom>
          <a:noFill/>
        </p:spPr>
        <p:txBody>
          <a:bodyPr wrap="square">
            <a:spAutoFit/>
          </a:bodyPr>
          <a:lstStyle/>
          <a:p>
            <a:pPr marL="457200" lvl="1" indent="-284163">
              <a:lnSpc>
                <a:spcPct val="100000"/>
              </a:lnSpc>
              <a:spcBef>
                <a:spcPts val="1240"/>
              </a:spcBef>
              <a:buFont typeface="Wingdings"/>
              <a:buChar char=""/>
              <a:tabLst>
                <a:tab pos="457200" algn="l"/>
                <a:tab pos="741363" algn="l"/>
              </a:tabLst>
            </a:pPr>
            <a:r>
              <a:rPr lang="en-US" sz="1800" spc="-5" dirty="0" err="1">
                <a:solidFill>
                  <a:srgbClr val="001F5F"/>
                </a:solidFill>
                <a:latin typeface="+mj-lt"/>
                <a:cs typeface="Times New Roman"/>
              </a:rPr>
              <a:t>Gồm</a:t>
            </a:r>
            <a:r>
              <a:rPr lang="en-US" sz="1800" spc="-5" dirty="0">
                <a:solidFill>
                  <a:srgbClr val="001F5F"/>
                </a:solidFill>
                <a:latin typeface="+mj-lt"/>
                <a:cs typeface="Times New Roman"/>
              </a:rPr>
              <a:t> 02 </a:t>
            </a:r>
            <a:r>
              <a:rPr lang="en-US" sz="1800" spc="-5" dirty="0" err="1">
                <a:solidFill>
                  <a:srgbClr val="001F5F"/>
                </a:solidFill>
                <a:latin typeface="+mj-lt"/>
                <a:cs typeface="Times New Roman"/>
              </a:rPr>
              <a:t>thành</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phần</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chính</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khối</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xử</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lý</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tín</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hiệu</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cao</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tần</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khối</a:t>
            </a:r>
            <a:r>
              <a:rPr lang="en-US" sz="1800" spc="-5" dirty="0">
                <a:solidFill>
                  <a:srgbClr val="001F5F"/>
                </a:solidFill>
                <a:latin typeface="+mj-lt"/>
                <a:cs typeface="Times New Roman"/>
              </a:rPr>
              <a:t> TRX) </a:t>
            </a:r>
            <a:r>
              <a:rPr lang="en-US" sz="1800" spc="-5" dirty="0" err="1">
                <a:solidFill>
                  <a:srgbClr val="001F5F"/>
                </a:solidFill>
                <a:latin typeface="+mj-lt"/>
                <a:cs typeface="Times New Roman"/>
              </a:rPr>
              <a:t>và</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khối</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bộ</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lọc</a:t>
            </a:r>
            <a:r>
              <a:rPr lang="en-US" sz="1800" spc="-5" dirty="0">
                <a:solidFill>
                  <a:srgbClr val="001F5F"/>
                </a:solidFill>
                <a:latin typeface="+mj-lt"/>
                <a:cs typeface="Times New Roman"/>
              </a:rPr>
              <a:t> (Duplexer)</a:t>
            </a:r>
            <a:r>
              <a:rPr lang="en-US" sz="1800" dirty="0">
                <a:solidFill>
                  <a:srgbClr val="001F5F"/>
                </a:solidFill>
                <a:latin typeface="+mj-lt"/>
                <a:cs typeface="Times New Roman"/>
              </a:rPr>
              <a:t>.</a:t>
            </a:r>
          </a:p>
          <a:p>
            <a:pPr marL="230187" lvl="1">
              <a:lnSpc>
                <a:spcPct val="100000"/>
              </a:lnSpc>
              <a:spcBef>
                <a:spcPts val="1240"/>
              </a:spcBef>
              <a:tabLst>
                <a:tab pos="588010" algn="l"/>
                <a:tab pos="588645" algn="l"/>
              </a:tabLst>
            </a:pPr>
            <a:endParaRPr lang="en-US" sz="1400" dirty="0">
              <a:latin typeface="+mj-lt"/>
              <a:cs typeface="Times New Roman"/>
            </a:endParaRPr>
          </a:p>
        </p:txBody>
      </p:sp>
    </p:spTree>
    <p:extLst>
      <p:ext uri="{BB962C8B-B14F-4D97-AF65-F5344CB8AC3E}">
        <p14:creationId xmlns:p14="http://schemas.microsoft.com/office/powerpoint/2010/main" val="792955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NỘI DUNG</a:t>
            </a:r>
            <a:endParaRPr/>
          </a:p>
        </p:txBody>
      </p:sp>
      <p:sp>
        <p:nvSpPr>
          <p:cNvPr id="192" name="Shape 19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sp>
        <p:nvSpPr>
          <p:cNvPr id="193" name="Shape 193"/>
          <p:cNvSpPr txBox="1">
            <a:spLocks noGrp="1"/>
          </p:cNvSpPr>
          <p:nvPr>
            <p:ph type="body" idx="1"/>
          </p:nvPr>
        </p:nvSpPr>
        <p:spPr>
          <a:xfrm>
            <a:off x="931572" y="1335864"/>
            <a:ext cx="7613912" cy="2558154"/>
          </a:xfrm>
          <a:prstGeom prst="rect">
            <a:avLst/>
          </a:prstGeom>
        </p:spPr>
        <p:txBody>
          <a:bodyPr spcFirstLastPara="1" wrap="square" lIns="91425" tIns="91425" rIns="91425" bIns="91425" anchor="t" anchorCtr="0">
            <a:noAutofit/>
          </a:bodyPr>
          <a:lstStyle/>
          <a:p>
            <a:pPr marL="0" lvl="0" indent="0">
              <a:lnSpc>
                <a:spcPct val="180000"/>
              </a:lnSpc>
              <a:buClr>
                <a:schemeClr val="dk1"/>
              </a:buClr>
              <a:buSzPts val="1100"/>
              <a:buNone/>
            </a:pPr>
            <a:r>
              <a:rPr lang="vi-VN" sz="2400" b="1" dirty="0">
                <a:solidFill>
                  <a:srgbClr val="FF9800"/>
                </a:solidFill>
              </a:rPr>
              <a:t>PHẦN </a:t>
            </a:r>
            <a:r>
              <a:rPr lang="en-US" sz="2400" b="1" dirty="0">
                <a:solidFill>
                  <a:srgbClr val="FF9800"/>
                </a:solidFill>
              </a:rPr>
              <a:t>1</a:t>
            </a:r>
            <a:r>
              <a:rPr lang="vi-VN" sz="2400" b="1" dirty="0">
                <a:solidFill>
                  <a:srgbClr val="FF9800"/>
                </a:solidFill>
              </a:rPr>
              <a:t>: </a:t>
            </a:r>
            <a:r>
              <a:rPr lang="en-US" sz="2400" b="1" dirty="0" err="1">
                <a:solidFill>
                  <a:srgbClr val="006699"/>
                </a:solidFill>
              </a:rPr>
              <a:t>Sơ</a:t>
            </a:r>
            <a:r>
              <a:rPr lang="en-US" sz="2400" b="1" dirty="0">
                <a:solidFill>
                  <a:srgbClr val="006699"/>
                </a:solidFill>
              </a:rPr>
              <a:t> </a:t>
            </a:r>
            <a:r>
              <a:rPr lang="en-US" sz="2400" b="1" dirty="0" err="1">
                <a:solidFill>
                  <a:srgbClr val="006699"/>
                </a:solidFill>
              </a:rPr>
              <a:t>đồ</a:t>
            </a:r>
            <a:r>
              <a:rPr lang="en-US" sz="2400" b="1" dirty="0">
                <a:solidFill>
                  <a:srgbClr val="006699"/>
                </a:solidFill>
              </a:rPr>
              <a:t> logic </a:t>
            </a:r>
            <a:r>
              <a:rPr lang="en-US" sz="2400" b="1" dirty="0" err="1">
                <a:solidFill>
                  <a:srgbClr val="006699"/>
                </a:solidFill>
              </a:rPr>
              <a:t>mạng</a:t>
            </a:r>
            <a:r>
              <a:rPr lang="en-US" sz="2400" b="1" dirty="0">
                <a:solidFill>
                  <a:srgbClr val="006699"/>
                </a:solidFill>
              </a:rPr>
              <a:t> 4G</a:t>
            </a:r>
            <a:endParaRPr lang="vi-VN" sz="2400" b="1" dirty="0">
              <a:solidFill>
                <a:srgbClr val="006699"/>
              </a:solidFill>
            </a:endParaRPr>
          </a:p>
          <a:p>
            <a:pPr marL="0" lvl="0" indent="0">
              <a:lnSpc>
                <a:spcPct val="180000"/>
              </a:lnSpc>
              <a:buClr>
                <a:schemeClr val="dk1"/>
              </a:buClr>
              <a:buSzPts val="1100"/>
              <a:buNone/>
            </a:pPr>
            <a:r>
              <a:rPr lang="vi-VN" sz="2400" b="1" dirty="0">
                <a:solidFill>
                  <a:srgbClr val="FF9800"/>
                </a:solidFill>
              </a:rPr>
              <a:t>PHẦN </a:t>
            </a:r>
            <a:r>
              <a:rPr lang="en-US" sz="2400" b="1" dirty="0">
                <a:solidFill>
                  <a:srgbClr val="FF9800"/>
                </a:solidFill>
              </a:rPr>
              <a:t>2</a:t>
            </a:r>
            <a:r>
              <a:rPr lang="vi-VN" sz="2400" b="1" dirty="0">
                <a:solidFill>
                  <a:srgbClr val="FF9800"/>
                </a:solidFill>
              </a:rPr>
              <a:t>: </a:t>
            </a:r>
            <a:r>
              <a:rPr lang="en-US" sz="2400" b="1" dirty="0" err="1">
                <a:solidFill>
                  <a:srgbClr val="006699"/>
                </a:solidFill>
              </a:rPr>
              <a:t>Cấu</a:t>
            </a:r>
            <a:r>
              <a:rPr lang="en-US" sz="2400" b="1" dirty="0">
                <a:solidFill>
                  <a:srgbClr val="006699"/>
                </a:solidFill>
              </a:rPr>
              <a:t> </a:t>
            </a:r>
            <a:r>
              <a:rPr lang="en-US" sz="2400" b="1" dirty="0" err="1">
                <a:solidFill>
                  <a:srgbClr val="006699"/>
                </a:solidFill>
              </a:rPr>
              <a:t>tạo</a:t>
            </a:r>
            <a:r>
              <a:rPr lang="en-US" sz="2400" b="1" dirty="0">
                <a:solidFill>
                  <a:srgbClr val="006699"/>
                </a:solidFill>
              </a:rPr>
              <a:t> </a:t>
            </a:r>
            <a:r>
              <a:rPr lang="en-US" sz="2400" b="1" dirty="0" err="1">
                <a:solidFill>
                  <a:srgbClr val="006699"/>
                </a:solidFill>
              </a:rPr>
              <a:t>và</a:t>
            </a:r>
            <a:r>
              <a:rPr lang="en-US" sz="2400" b="1" dirty="0">
                <a:solidFill>
                  <a:srgbClr val="006699"/>
                </a:solidFill>
              </a:rPr>
              <a:t> </a:t>
            </a:r>
            <a:r>
              <a:rPr lang="en-US" sz="2400" b="1" dirty="0" err="1">
                <a:solidFill>
                  <a:srgbClr val="006699"/>
                </a:solidFill>
              </a:rPr>
              <a:t>chức</a:t>
            </a:r>
            <a:r>
              <a:rPr lang="en-US" sz="2400" b="1" dirty="0">
                <a:solidFill>
                  <a:srgbClr val="006699"/>
                </a:solidFill>
              </a:rPr>
              <a:t> </a:t>
            </a:r>
            <a:r>
              <a:rPr lang="en-US" sz="2400" b="1" dirty="0" err="1">
                <a:solidFill>
                  <a:srgbClr val="006699"/>
                </a:solidFill>
              </a:rPr>
              <a:t>năng</a:t>
            </a:r>
            <a:r>
              <a:rPr lang="en-US" sz="2400" b="1" dirty="0">
                <a:solidFill>
                  <a:srgbClr val="006699"/>
                </a:solidFill>
              </a:rPr>
              <a:t> </a:t>
            </a:r>
            <a:r>
              <a:rPr lang="en-US" sz="2400" b="1" dirty="0" err="1">
                <a:solidFill>
                  <a:srgbClr val="006699"/>
                </a:solidFill>
              </a:rPr>
              <a:t>của</a:t>
            </a:r>
            <a:r>
              <a:rPr lang="en-US" sz="2400" b="1" dirty="0">
                <a:solidFill>
                  <a:srgbClr val="006699"/>
                </a:solidFill>
              </a:rPr>
              <a:t> </a:t>
            </a:r>
            <a:r>
              <a:rPr lang="en-US" sz="2400" b="1" dirty="0" err="1">
                <a:solidFill>
                  <a:srgbClr val="006699"/>
                </a:solidFill>
              </a:rPr>
              <a:t>eNodeB</a:t>
            </a:r>
            <a:r>
              <a:rPr lang="en-US" sz="2400" b="1" dirty="0">
                <a:solidFill>
                  <a:srgbClr val="006699"/>
                </a:solidFill>
              </a:rPr>
              <a:t> Viettel</a:t>
            </a:r>
          </a:p>
          <a:p>
            <a:pPr marL="0" lvl="0" indent="0">
              <a:lnSpc>
                <a:spcPct val="180000"/>
              </a:lnSpc>
              <a:buClr>
                <a:schemeClr val="dk1"/>
              </a:buClr>
              <a:buSzPts val="1100"/>
              <a:buNone/>
            </a:pPr>
            <a:r>
              <a:rPr lang="vi-VN" sz="2400" b="1" dirty="0">
                <a:solidFill>
                  <a:srgbClr val="FF9800"/>
                </a:solidFill>
              </a:rPr>
              <a:t>PHẦN </a:t>
            </a:r>
            <a:r>
              <a:rPr lang="en-US" sz="2400" b="1" dirty="0">
                <a:solidFill>
                  <a:srgbClr val="FF9800"/>
                </a:solidFill>
              </a:rPr>
              <a:t>3</a:t>
            </a:r>
            <a:r>
              <a:rPr lang="vi-VN" sz="2400" b="1" dirty="0">
                <a:solidFill>
                  <a:srgbClr val="FF9800"/>
                </a:solidFill>
              </a:rPr>
              <a:t>: </a:t>
            </a:r>
            <a:r>
              <a:rPr lang="en-US" sz="2400" b="1" dirty="0" err="1">
                <a:solidFill>
                  <a:srgbClr val="006699"/>
                </a:solidFill>
              </a:rPr>
              <a:t>Vận</a:t>
            </a:r>
            <a:r>
              <a:rPr lang="en-US" sz="2400" b="1" dirty="0">
                <a:solidFill>
                  <a:srgbClr val="006699"/>
                </a:solidFill>
              </a:rPr>
              <a:t> </a:t>
            </a:r>
            <a:r>
              <a:rPr lang="en-US" sz="2400" b="1" dirty="0" err="1">
                <a:solidFill>
                  <a:srgbClr val="006699"/>
                </a:solidFill>
              </a:rPr>
              <a:t>hành</a:t>
            </a:r>
            <a:r>
              <a:rPr lang="en-US" sz="2400" b="1" dirty="0">
                <a:solidFill>
                  <a:srgbClr val="006699"/>
                </a:solidFill>
              </a:rPr>
              <a:t>, </a:t>
            </a:r>
            <a:r>
              <a:rPr lang="en-US" sz="2400" b="1" dirty="0" err="1">
                <a:solidFill>
                  <a:srgbClr val="006699"/>
                </a:solidFill>
              </a:rPr>
              <a:t>khai</a:t>
            </a:r>
            <a:r>
              <a:rPr lang="en-US" sz="2400" b="1" dirty="0">
                <a:solidFill>
                  <a:srgbClr val="006699"/>
                </a:solidFill>
              </a:rPr>
              <a:t> </a:t>
            </a:r>
            <a:r>
              <a:rPr lang="en-US" sz="2400" b="1" dirty="0" err="1">
                <a:solidFill>
                  <a:srgbClr val="006699"/>
                </a:solidFill>
              </a:rPr>
              <a:t>thác</a:t>
            </a:r>
            <a:r>
              <a:rPr lang="en-US" sz="2400" b="1" dirty="0">
                <a:solidFill>
                  <a:srgbClr val="006699"/>
                </a:solidFill>
              </a:rPr>
              <a:t> </a:t>
            </a:r>
            <a:r>
              <a:rPr lang="en-US" sz="2400" b="1" dirty="0" err="1">
                <a:solidFill>
                  <a:srgbClr val="006699"/>
                </a:solidFill>
              </a:rPr>
              <a:t>eNodeB</a:t>
            </a:r>
            <a:r>
              <a:rPr lang="en-US" sz="2400" b="1" dirty="0">
                <a:solidFill>
                  <a:srgbClr val="006699"/>
                </a:solidFill>
              </a:rPr>
              <a:t> Viettel</a:t>
            </a:r>
            <a:endParaRPr sz="1400" dirty="0"/>
          </a:p>
          <a:p>
            <a:pPr marL="0" lvl="0" indent="0">
              <a:spcBef>
                <a:spcPts val="600"/>
              </a:spcBef>
              <a:spcAft>
                <a:spcPts val="1000"/>
              </a:spcAft>
              <a:buNone/>
            </a:pPr>
            <a:endParaRPr sz="2400" dirty="0"/>
          </a:p>
        </p:txBody>
      </p:sp>
      <p:grpSp>
        <p:nvGrpSpPr>
          <p:cNvPr id="194" name="Shape 194"/>
          <p:cNvGrpSpPr/>
          <p:nvPr/>
        </p:nvGrpSpPr>
        <p:grpSpPr>
          <a:xfrm>
            <a:off x="293683" y="574116"/>
            <a:ext cx="309041" cy="403123"/>
            <a:chOff x="590250" y="244200"/>
            <a:chExt cx="407975" cy="532175"/>
          </a:xfrm>
        </p:grpSpPr>
        <p:sp>
          <p:nvSpPr>
            <p:cNvPr id="195" name="Shape 195"/>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Shape 198"/>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Shape 199"/>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 name="Shape 203"/>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 name="Shape 204"/>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Shape 205"/>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Shape 206"/>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Shape 207"/>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 name="Shape 208"/>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22" name="Picture 21">
            <a:extLst>
              <a:ext uri="{FF2B5EF4-FFF2-40B4-BE49-F238E27FC236}">
                <a16:creationId xmlns:a16="http://schemas.microsoft.com/office/drawing/2014/main" id="{87D07515-8F1F-4D3E-A570-2398BCB734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23" name="Picture 22">
            <a:extLst>
              <a:ext uri="{FF2B5EF4-FFF2-40B4-BE49-F238E27FC236}">
                <a16:creationId xmlns:a16="http://schemas.microsoft.com/office/drawing/2014/main" id="{A6E4FC8C-1C83-4639-B64B-0022C9E74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Tree>
    <p:extLst>
      <p:ext uri="{BB962C8B-B14F-4D97-AF65-F5344CB8AC3E}">
        <p14:creationId xmlns:p14="http://schemas.microsoft.com/office/powerpoint/2010/main" val="71358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6B753F-C407-4759-A639-6E0E91DA008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20</a:t>
            </a:fld>
            <a:endParaRPr lang="en"/>
          </a:p>
        </p:txBody>
      </p:sp>
      <p:pic>
        <p:nvPicPr>
          <p:cNvPr id="3" name="Picture 2">
            <a:extLst>
              <a:ext uri="{FF2B5EF4-FFF2-40B4-BE49-F238E27FC236}">
                <a16:creationId xmlns:a16="http://schemas.microsoft.com/office/drawing/2014/main" id="{16BC6A36-82F1-4869-B32F-4C8BAEDA55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4" name="Picture 3">
            <a:extLst>
              <a:ext uri="{FF2B5EF4-FFF2-40B4-BE49-F238E27FC236}">
                <a16:creationId xmlns:a16="http://schemas.microsoft.com/office/drawing/2014/main" id="{8C1DE831-EA55-4A9A-B7E7-FB14480DB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
        <p:nvSpPr>
          <p:cNvPr id="5" name="Shape 248">
            <a:extLst>
              <a:ext uri="{FF2B5EF4-FFF2-40B4-BE49-F238E27FC236}">
                <a16:creationId xmlns:a16="http://schemas.microsoft.com/office/drawing/2014/main" id="{6F4FD751-8025-4248-A5D2-8B80235283CB}"/>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400" dirty="0" err="1">
                <a:solidFill>
                  <a:srgbClr val="FF9800"/>
                </a:solidFill>
              </a:rPr>
              <a:t>Cấu</a:t>
            </a:r>
            <a:r>
              <a:rPr lang="en-US" sz="2400" dirty="0">
                <a:solidFill>
                  <a:srgbClr val="FF9800"/>
                </a:solidFill>
              </a:rPr>
              <a:t> </a:t>
            </a:r>
            <a:r>
              <a:rPr lang="en-US" sz="2400" dirty="0" err="1">
                <a:solidFill>
                  <a:srgbClr val="FF9800"/>
                </a:solidFill>
              </a:rPr>
              <a:t>tạo</a:t>
            </a:r>
            <a:r>
              <a:rPr lang="en-US" sz="2400" dirty="0">
                <a:solidFill>
                  <a:srgbClr val="FF9800"/>
                </a:solidFill>
              </a:rPr>
              <a:t> </a:t>
            </a:r>
            <a:r>
              <a:rPr lang="en-US" sz="2400" dirty="0" err="1">
                <a:solidFill>
                  <a:srgbClr val="FF9800"/>
                </a:solidFill>
              </a:rPr>
              <a:t>và</a:t>
            </a:r>
            <a:r>
              <a:rPr lang="en-US" sz="2400" dirty="0">
                <a:solidFill>
                  <a:srgbClr val="FF9800"/>
                </a:solidFill>
              </a:rPr>
              <a:t> </a:t>
            </a:r>
            <a:r>
              <a:rPr lang="en-US" sz="2400" dirty="0" err="1">
                <a:solidFill>
                  <a:srgbClr val="FF9800"/>
                </a:solidFill>
              </a:rPr>
              <a:t>chức</a:t>
            </a:r>
            <a:r>
              <a:rPr lang="en-US" sz="2400" dirty="0">
                <a:solidFill>
                  <a:srgbClr val="FF9800"/>
                </a:solidFill>
              </a:rPr>
              <a:t> </a:t>
            </a:r>
            <a:r>
              <a:rPr lang="en-US" sz="2400" dirty="0" err="1">
                <a:solidFill>
                  <a:srgbClr val="FF9800"/>
                </a:solidFill>
              </a:rPr>
              <a:t>năng</a:t>
            </a:r>
            <a:r>
              <a:rPr lang="en-US" sz="2400" dirty="0">
                <a:solidFill>
                  <a:srgbClr val="FF9800"/>
                </a:solidFill>
              </a:rPr>
              <a:t> </a:t>
            </a:r>
            <a:r>
              <a:rPr lang="en-US" sz="2400" dirty="0" err="1">
                <a:solidFill>
                  <a:srgbClr val="FF9800"/>
                </a:solidFill>
              </a:rPr>
              <a:t>của</a:t>
            </a:r>
            <a:r>
              <a:rPr lang="en-US" sz="2400" dirty="0">
                <a:solidFill>
                  <a:srgbClr val="FF9800"/>
                </a:solidFill>
              </a:rPr>
              <a:t> </a:t>
            </a:r>
            <a:r>
              <a:rPr lang="en-US" sz="2400" dirty="0" err="1">
                <a:solidFill>
                  <a:srgbClr val="FF9800"/>
                </a:solidFill>
              </a:rPr>
              <a:t>eNodeB</a:t>
            </a:r>
            <a:r>
              <a:rPr lang="en-US" sz="2400" dirty="0">
                <a:solidFill>
                  <a:srgbClr val="FF9800"/>
                </a:solidFill>
              </a:rPr>
              <a:t> Viettel </a:t>
            </a:r>
          </a:p>
        </p:txBody>
      </p:sp>
      <p:sp>
        <p:nvSpPr>
          <p:cNvPr id="6" name="object 9">
            <a:extLst>
              <a:ext uri="{FF2B5EF4-FFF2-40B4-BE49-F238E27FC236}">
                <a16:creationId xmlns:a16="http://schemas.microsoft.com/office/drawing/2014/main" id="{F088B362-7B88-4A5E-8D2B-BD16F0CFD2D0}"/>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a:p>
        </p:txBody>
      </p:sp>
      <p:sp>
        <p:nvSpPr>
          <p:cNvPr id="8" name="object 12">
            <a:extLst>
              <a:ext uri="{FF2B5EF4-FFF2-40B4-BE49-F238E27FC236}">
                <a16:creationId xmlns:a16="http://schemas.microsoft.com/office/drawing/2014/main" id="{E76F2B9F-6E49-444A-8473-3A5B4F2516CB}"/>
              </a:ext>
            </a:extLst>
          </p:cNvPr>
          <p:cNvSpPr txBox="1"/>
          <p:nvPr/>
        </p:nvSpPr>
        <p:spPr>
          <a:xfrm>
            <a:off x="609600" y="809390"/>
            <a:ext cx="7016470" cy="307777"/>
          </a:xfrm>
          <a:prstGeom prst="rect">
            <a:avLst/>
          </a:prstGeom>
        </p:spPr>
        <p:txBody>
          <a:bodyPr vert="horz" wrap="square" lIns="0" tIns="0" rIns="0" bIns="0" rtlCol="0">
            <a:spAutoFit/>
          </a:bodyPr>
          <a:lstStyle/>
          <a:p>
            <a:pPr marL="26988">
              <a:lnSpc>
                <a:spcPct val="100000"/>
              </a:lnSpc>
            </a:pPr>
            <a:r>
              <a:rPr lang="en-US" sz="2000" b="1" spc="-55" dirty="0">
                <a:solidFill>
                  <a:schemeClr val="accent1">
                    <a:lumMod val="75000"/>
                  </a:schemeClr>
                </a:solidFill>
                <a:latin typeface="+mn-lt"/>
                <a:cs typeface="Calibri"/>
              </a:rPr>
              <a:t>2. </a:t>
            </a:r>
            <a:r>
              <a:rPr lang="en-US" sz="2000" b="1" spc="-55" dirty="0" err="1">
                <a:solidFill>
                  <a:schemeClr val="accent1">
                    <a:lumMod val="75000"/>
                  </a:schemeClr>
                </a:solidFill>
                <a:latin typeface="+mn-lt"/>
                <a:cs typeface="Calibri"/>
              </a:rPr>
              <a:t>Khối</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xử</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lý</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cao</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tần</a:t>
            </a:r>
            <a:r>
              <a:rPr lang="en-US" sz="2000" b="1" spc="-55" dirty="0">
                <a:solidFill>
                  <a:schemeClr val="accent1">
                    <a:lumMod val="75000"/>
                  </a:schemeClr>
                </a:solidFill>
                <a:latin typeface="+mn-lt"/>
                <a:cs typeface="Calibri"/>
              </a:rPr>
              <a:t> (RRU) – </a:t>
            </a:r>
            <a:r>
              <a:rPr lang="en-US" sz="1800" b="1" spc="-55" dirty="0" err="1">
                <a:solidFill>
                  <a:srgbClr val="1FA985"/>
                </a:solidFill>
                <a:latin typeface="+mn-lt"/>
                <a:cs typeface="Calibri"/>
              </a:rPr>
              <a:t>Khối</a:t>
            </a:r>
            <a:r>
              <a:rPr lang="en-US" sz="1800" b="1" spc="-55" dirty="0">
                <a:solidFill>
                  <a:srgbClr val="1FA985"/>
                </a:solidFill>
                <a:latin typeface="+mn-lt"/>
                <a:cs typeface="Calibri"/>
              </a:rPr>
              <a:t> TRX</a:t>
            </a:r>
            <a:endParaRPr sz="1800" b="1" spc="-55" dirty="0">
              <a:solidFill>
                <a:srgbClr val="1FA985"/>
              </a:solidFill>
              <a:latin typeface="+mn-lt"/>
              <a:cs typeface="Calibri"/>
            </a:endParaRPr>
          </a:p>
        </p:txBody>
      </p:sp>
      <p:pic>
        <p:nvPicPr>
          <p:cNvPr id="10" name="Picture 9" descr="Application&#10;&#10;Description automatically generated">
            <a:extLst>
              <a:ext uri="{FF2B5EF4-FFF2-40B4-BE49-F238E27FC236}">
                <a16:creationId xmlns:a16="http://schemas.microsoft.com/office/drawing/2014/main" id="{5AABB8F6-F098-41BC-9561-8C1B4245B1DD}"/>
              </a:ext>
            </a:extLst>
          </p:cNvPr>
          <p:cNvPicPr>
            <a:picLocks noChangeAspect="1"/>
          </p:cNvPicPr>
          <p:nvPr/>
        </p:nvPicPr>
        <p:blipFill>
          <a:blip r:embed="rId5"/>
          <a:stretch>
            <a:fillRect/>
          </a:stretch>
        </p:blipFill>
        <p:spPr>
          <a:xfrm>
            <a:off x="1624085" y="1999017"/>
            <a:ext cx="6001985" cy="2637483"/>
          </a:xfrm>
          <a:prstGeom prst="rect">
            <a:avLst/>
          </a:prstGeom>
        </p:spPr>
      </p:pic>
      <p:sp>
        <p:nvSpPr>
          <p:cNvPr id="12" name="TextBox 11">
            <a:extLst>
              <a:ext uri="{FF2B5EF4-FFF2-40B4-BE49-F238E27FC236}">
                <a16:creationId xmlns:a16="http://schemas.microsoft.com/office/drawing/2014/main" id="{47D96B78-701E-4211-9A2E-FA9DEA278B44}"/>
              </a:ext>
            </a:extLst>
          </p:cNvPr>
          <p:cNvSpPr txBox="1"/>
          <p:nvPr/>
        </p:nvSpPr>
        <p:spPr>
          <a:xfrm>
            <a:off x="609600" y="1277316"/>
            <a:ext cx="8006576" cy="1015663"/>
          </a:xfrm>
          <a:prstGeom prst="rect">
            <a:avLst/>
          </a:prstGeom>
          <a:noFill/>
        </p:spPr>
        <p:txBody>
          <a:bodyPr wrap="square">
            <a:spAutoFit/>
          </a:bodyPr>
          <a:lstStyle/>
          <a:p>
            <a:pPr marL="457200" lvl="1" indent="-284163">
              <a:lnSpc>
                <a:spcPct val="100000"/>
              </a:lnSpc>
              <a:spcBef>
                <a:spcPts val="1240"/>
              </a:spcBef>
              <a:buFont typeface="Wingdings"/>
              <a:buChar char=""/>
              <a:tabLst>
                <a:tab pos="457200" algn="l"/>
                <a:tab pos="741363" algn="l"/>
              </a:tabLst>
            </a:pPr>
            <a:r>
              <a:rPr lang="en-US" sz="1800" spc="-5" dirty="0" err="1">
                <a:solidFill>
                  <a:srgbClr val="001F5F"/>
                </a:solidFill>
                <a:latin typeface="+mj-lt"/>
                <a:cs typeface="Times New Roman"/>
              </a:rPr>
              <a:t>Khối</a:t>
            </a:r>
            <a:r>
              <a:rPr lang="en-US" sz="1800" spc="-5" dirty="0">
                <a:solidFill>
                  <a:srgbClr val="001F5F"/>
                </a:solidFill>
                <a:latin typeface="+mj-lt"/>
                <a:cs typeface="Times New Roman"/>
              </a:rPr>
              <a:t> TRX </a:t>
            </a:r>
            <a:r>
              <a:rPr lang="en-US" sz="1800" spc="-5" dirty="0" err="1">
                <a:solidFill>
                  <a:srgbClr val="001F5F"/>
                </a:solidFill>
                <a:latin typeface="+mj-lt"/>
                <a:cs typeface="Times New Roman"/>
              </a:rPr>
              <a:t>gồm</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các</a:t>
            </a:r>
            <a:r>
              <a:rPr lang="en-US" sz="1800" spc="-5" dirty="0">
                <a:solidFill>
                  <a:srgbClr val="001F5F"/>
                </a:solidFill>
                <a:latin typeface="+mj-lt"/>
                <a:cs typeface="Times New Roman"/>
              </a:rPr>
              <a:t> module </a:t>
            </a:r>
            <a:r>
              <a:rPr lang="en-US" sz="1800" spc="-5" dirty="0" err="1">
                <a:solidFill>
                  <a:srgbClr val="001F5F"/>
                </a:solidFill>
                <a:latin typeface="+mj-lt"/>
                <a:cs typeface="Times New Roman"/>
              </a:rPr>
              <a:t>chính</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sau</a:t>
            </a:r>
            <a:r>
              <a:rPr lang="en-US" sz="1800" spc="-5" dirty="0">
                <a:solidFill>
                  <a:srgbClr val="001F5F"/>
                </a:solidFill>
                <a:latin typeface="+mj-lt"/>
                <a:cs typeface="Times New Roman"/>
              </a:rPr>
              <a:t>: (1) module FPGA, (2) module TX, (3) module Power Amplifier (PA), (4) module Feedback, (5) module RX.</a:t>
            </a:r>
            <a:endParaRPr lang="en-US" sz="1800" dirty="0">
              <a:solidFill>
                <a:srgbClr val="001F5F"/>
              </a:solidFill>
              <a:latin typeface="+mj-lt"/>
              <a:cs typeface="Times New Roman"/>
            </a:endParaRPr>
          </a:p>
          <a:p>
            <a:pPr marL="230187" lvl="1">
              <a:lnSpc>
                <a:spcPct val="100000"/>
              </a:lnSpc>
              <a:spcBef>
                <a:spcPts val="1240"/>
              </a:spcBef>
              <a:tabLst>
                <a:tab pos="588010" algn="l"/>
                <a:tab pos="588645" algn="l"/>
              </a:tabLst>
            </a:pPr>
            <a:endParaRPr lang="en-US" sz="1400" dirty="0">
              <a:latin typeface="+mj-lt"/>
              <a:cs typeface="Times New Roman"/>
            </a:endParaRPr>
          </a:p>
        </p:txBody>
      </p:sp>
    </p:spTree>
    <p:extLst>
      <p:ext uri="{BB962C8B-B14F-4D97-AF65-F5344CB8AC3E}">
        <p14:creationId xmlns:p14="http://schemas.microsoft.com/office/powerpoint/2010/main" val="3216001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6B753F-C407-4759-A639-6E0E91DA008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21</a:t>
            </a:fld>
            <a:endParaRPr lang="en"/>
          </a:p>
        </p:txBody>
      </p:sp>
      <p:pic>
        <p:nvPicPr>
          <p:cNvPr id="3" name="Picture 2">
            <a:extLst>
              <a:ext uri="{FF2B5EF4-FFF2-40B4-BE49-F238E27FC236}">
                <a16:creationId xmlns:a16="http://schemas.microsoft.com/office/drawing/2014/main" id="{16BC6A36-82F1-4869-B32F-4C8BAEDA55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4" name="Picture 3">
            <a:extLst>
              <a:ext uri="{FF2B5EF4-FFF2-40B4-BE49-F238E27FC236}">
                <a16:creationId xmlns:a16="http://schemas.microsoft.com/office/drawing/2014/main" id="{8C1DE831-EA55-4A9A-B7E7-FB14480DB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
        <p:nvSpPr>
          <p:cNvPr id="5" name="Shape 248">
            <a:extLst>
              <a:ext uri="{FF2B5EF4-FFF2-40B4-BE49-F238E27FC236}">
                <a16:creationId xmlns:a16="http://schemas.microsoft.com/office/drawing/2014/main" id="{6F4FD751-8025-4248-A5D2-8B80235283CB}"/>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400" dirty="0" err="1">
                <a:solidFill>
                  <a:srgbClr val="FF9800"/>
                </a:solidFill>
              </a:rPr>
              <a:t>Cấu</a:t>
            </a:r>
            <a:r>
              <a:rPr lang="en-US" sz="2400" dirty="0">
                <a:solidFill>
                  <a:srgbClr val="FF9800"/>
                </a:solidFill>
              </a:rPr>
              <a:t> </a:t>
            </a:r>
            <a:r>
              <a:rPr lang="en-US" sz="2400" dirty="0" err="1">
                <a:solidFill>
                  <a:srgbClr val="FF9800"/>
                </a:solidFill>
              </a:rPr>
              <a:t>tạo</a:t>
            </a:r>
            <a:r>
              <a:rPr lang="en-US" sz="2400" dirty="0">
                <a:solidFill>
                  <a:srgbClr val="FF9800"/>
                </a:solidFill>
              </a:rPr>
              <a:t> </a:t>
            </a:r>
            <a:r>
              <a:rPr lang="en-US" sz="2400" dirty="0" err="1">
                <a:solidFill>
                  <a:srgbClr val="FF9800"/>
                </a:solidFill>
              </a:rPr>
              <a:t>và</a:t>
            </a:r>
            <a:r>
              <a:rPr lang="en-US" sz="2400" dirty="0">
                <a:solidFill>
                  <a:srgbClr val="FF9800"/>
                </a:solidFill>
              </a:rPr>
              <a:t> </a:t>
            </a:r>
            <a:r>
              <a:rPr lang="en-US" sz="2400" dirty="0" err="1">
                <a:solidFill>
                  <a:srgbClr val="FF9800"/>
                </a:solidFill>
              </a:rPr>
              <a:t>chức</a:t>
            </a:r>
            <a:r>
              <a:rPr lang="en-US" sz="2400" dirty="0">
                <a:solidFill>
                  <a:srgbClr val="FF9800"/>
                </a:solidFill>
              </a:rPr>
              <a:t> </a:t>
            </a:r>
            <a:r>
              <a:rPr lang="en-US" sz="2400" dirty="0" err="1">
                <a:solidFill>
                  <a:srgbClr val="FF9800"/>
                </a:solidFill>
              </a:rPr>
              <a:t>năng</a:t>
            </a:r>
            <a:r>
              <a:rPr lang="en-US" sz="2400" dirty="0">
                <a:solidFill>
                  <a:srgbClr val="FF9800"/>
                </a:solidFill>
              </a:rPr>
              <a:t> </a:t>
            </a:r>
            <a:r>
              <a:rPr lang="en-US" sz="2400" dirty="0" err="1">
                <a:solidFill>
                  <a:srgbClr val="FF9800"/>
                </a:solidFill>
              </a:rPr>
              <a:t>của</a:t>
            </a:r>
            <a:r>
              <a:rPr lang="en-US" sz="2400" dirty="0">
                <a:solidFill>
                  <a:srgbClr val="FF9800"/>
                </a:solidFill>
              </a:rPr>
              <a:t> </a:t>
            </a:r>
            <a:r>
              <a:rPr lang="en-US" sz="2400" dirty="0" err="1">
                <a:solidFill>
                  <a:srgbClr val="FF9800"/>
                </a:solidFill>
              </a:rPr>
              <a:t>eNodeB</a:t>
            </a:r>
            <a:r>
              <a:rPr lang="en-US" sz="2400" dirty="0">
                <a:solidFill>
                  <a:srgbClr val="FF9800"/>
                </a:solidFill>
              </a:rPr>
              <a:t> Viettel </a:t>
            </a:r>
          </a:p>
        </p:txBody>
      </p:sp>
      <p:sp>
        <p:nvSpPr>
          <p:cNvPr id="6" name="object 9">
            <a:extLst>
              <a:ext uri="{FF2B5EF4-FFF2-40B4-BE49-F238E27FC236}">
                <a16:creationId xmlns:a16="http://schemas.microsoft.com/office/drawing/2014/main" id="{F088B362-7B88-4A5E-8D2B-BD16F0CFD2D0}"/>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a:p>
        </p:txBody>
      </p:sp>
      <p:sp>
        <p:nvSpPr>
          <p:cNvPr id="8" name="object 12">
            <a:extLst>
              <a:ext uri="{FF2B5EF4-FFF2-40B4-BE49-F238E27FC236}">
                <a16:creationId xmlns:a16="http://schemas.microsoft.com/office/drawing/2014/main" id="{E76F2B9F-6E49-444A-8473-3A5B4F2516CB}"/>
              </a:ext>
            </a:extLst>
          </p:cNvPr>
          <p:cNvSpPr txBox="1"/>
          <p:nvPr/>
        </p:nvSpPr>
        <p:spPr>
          <a:xfrm>
            <a:off x="609600" y="809390"/>
            <a:ext cx="7016470" cy="307777"/>
          </a:xfrm>
          <a:prstGeom prst="rect">
            <a:avLst/>
          </a:prstGeom>
        </p:spPr>
        <p:txBody>
          <a:bodyPr vert="horz" wrap="square" lIns="0" tIns="0" rIns="0" bIns="0" rtlCol="0">
            <a:spAutoFit/>
          </a:bodyPr>
          <a:lstStyle/>
          <a:p>
            <a:pPr marL="26988">
              <a:lnSpc>
                <a:spcPct val="100000"/>
              </a:lnSpc>
            </a:pPr>
            <a:r>
              <a:rPr lang="en-US" sz="2000" b="1" spc="-55" dirty="0">
                <a:solidFill>
                  <a:schemeClr val="accent1">
                    <a:lumMod val="75000"/>
                  </a:schemeClr>
                </a:solidFill>
                <a:latin typeface="+mn-lt"/>
                <a:cs typeface="Calibri"/>
              </a:rPr>
              <a:t>2. </a:t>
            </a:r>
            <a:r>
              <a:rPr lang="en-US" sz="2000" b="1" spc="-55" dirty="0" err="1">
                <a:solidFill>
                  <a:schemeClr val="accent1">
                    <a:lumMod val="75000"/>
                  </a:schemeClr>
                </a:solidFill>
                <a:latin typeface="+mn-lt"/>
                <a:cs typeface="Calibri"/>
              </a:rPr>
              <a:t>Khối</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xử</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lý</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cao</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tần</a:t>
            </a:r>
            <a:r>
              <a:rPr lang="en-US" sz="2000" b="1" spc="-55" dirty="0">
                <a:solidFill>
                  <a:schemeClr val="accent1">
                    <a:lumMod val="75000"/>
                  </a:schemeClr>
                </a:solidFill>
                <a:latin typeface="+mn-lt"/>
                <a:cs typeface="Calibri"/>
              </a:rPr>
              <a:t> (RRU) – </a:t>
            </a:r>
            <a:r>
              <a:rPr lang="en-US" sz="1800" b="1" spc="-55" dirty="0" err="1">
                <a:solidFill>
                  <a:srgbClr val="1FA985"/>
                </a:solidFill>
                <a:latin typeface="+mn-lt"/>
                <a:cs typeface="Calibri"/>
              </a:rPr>
              <a:t>Khối</a:t>
            </a:r>
            <a:r>
              <a:rPr lang="en-US" sz="1800" b="1" spc="-55" dirty="0">
                <a:solidFill>
                  <a:srgbClr val="1FA985"/>
                </a:solidFill>
                <a:latin typeface="+mn-lt"/>
                <a:cs typeface="Calibri"/>
              </a:rPr>
              <a:t> </a:t>
            </a:r>
            <a:r>
              <a:rPr lang="en-US" sz="1800" b="1" spc="-55" dirty="0" err="1">
                <a:solidFill>
                  <a:srgbClr val="1FA985"/>
                </a:solidFill>
                <a:latin typeface="+mn-lt"/>
                <a:cs typeface="Calibri"/>
              </a:rPr>
              <a:t>bộ</a:t>
            </a:r>
            <a:r>
              <a:rPr lang="en-US" sz="1800" b="1" spc="-55" dirty="0">
                <a:solidFill>
                  <a:srgbClr val="1FA985"/>
                </a:solidFill>
                <a:latin typeface="+mn-lt"/>
                <a:cs typeface="Calibri"/>
              </a:rPr>
              <a:t> </a:t>
            </a:r>
            <a:r>
              <a:rPr lang="en-US" sz="1800" b="1" spc="-55" dirty="0" err="1">
                <a:solidFill>
                  <a:srgbClr val="1FA985"/>
                </a:solidFill>
                <a:latin typeface="+mn-lt"/>
                <a:cs typeface="Calibri"/>
              </a:rPr>
              <a:t>lọc</a:t>
            </a:r>
            <a:endParaRPr sz="1800" b="1" spc="-55" dirty="0">
              <a:solidFill>
                <a:srgbClr val="1FA985"/>
              </a:solidFill>
              <a:latin typeface="+mn-lt"/>
              <a:cs typeface="Calibri"/>
            </a:endParaRPr>
          </a:p>
        </p:txBody>
      </p:sp>
      <p:sp>
        <p:nvSpPr>
          <p:cNvPr id="12" name="TextBox 11">
            <a:extLst>
              <a:ext uri="{FF2B5EF4-FFF2-40B4-BE49-F238E27FC236}">
                <a16:creationId xmlns:a16="http://schemas.microsoft.com/office/drawing/2014/main" id="{47D96B78-701E-4211-9A2E-FA9DEA278B44}"/>
              </a:ext>
            </a:extLst>
          </p:cNvPr>
          <p:cNvSpPr txBox="1"/>
          <p:nvPr/>
        </p:nvSpPr>
        <p:spPr>
          <a:xfrm>
            <a:off x="3784120" y="1571476"/>
            <a:ext cx="4865298" cy="2000548"/>
          </a:xfrm>
          <a:prstGeom prst="rect">
            <a:avLst/>
          </a:prstGeom>
          <a:noFill/>
        </p:spPr>
        <p:txBody>
          <a:bodyPr wrap="square">
            <a:spAutoFit/>
          </a:bodyPr>
          <a:lstStyle/>
          <a:p>
            <a:pPr marL="457200" lvl="1" indent="-284163">
              <a:lnSpc>
                <a:spcPct val="100000"/>
              </a:lnSpc>
              <a:spcBef>
                <a:spcPts val="1240"/>
              </a:spcBef>
              <a:buFont typeface="Wingdings"/>
              <a:buChar char=""/>
              <a:tabLst>
                <a:tab pos="457200" algn="l"/>
                <a:tab pos="741363" algn="l"/>
              </a:tabLst>
            </a:pPr>
            <a:r>
              <a:rPr lang="en-US" sz="1800" spc="-5" dirty="0" err="1">
                <a:solidFill>
                  <a:srgbClr val="001F5F"/>
                </a:solidFill>
                <a:latin typeface="+mj-lt"/>
                <a:cs typeface="Times New Roman"/>
              </a:rPr>
              <a:t>Là</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khối</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thụ</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động</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trên</a:t>
            </a:r>
            <a:r>
              <a:rPr lang="en-US" sz="1800" spc="-5" dirty="0">
                <a:solidFill>
                  <a:srgbClr val="001F5F"/>
                </a:solidFill>
                <a:latin typeface="+mj-lt"/>
                <a:cs typeface="Times New Roman"/>
              </a:rPr>
              <a:t> RRU, </a:t>
            </a:r>
            <a:r>
              <a:rPr lang="en-US" sz="1800" spc="-5" dirty="0" err="1">
                <a:solidFill>
                  <a:srgbClr val="001F5F"/>
                </a:solidFill>
                <a:latin typeface="+mj-lt"/>
                <a:cs typeface="Times New Roman"/>
              </a:rPr>
              <a:t>cấu</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tạo</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dựa</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trên</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các</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bộ</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lọc</a:t>
            </a:r>
            <a:r>
              <a:rPr lang="en-US" sz="1800" spc="-5" dirty="0">
                <a:solidFill>
                  <a:srgbClr val="001F5F"/>
                </a:solidFill>
                <a:latin typeface="+mj-lt"/>
                <a:cs typeface="Times New Roman"/>
              </a:rPr>
              <a:t> (cavity filter).</a:t>
            </a:r>
          </a:p>
          <a:p>
            <a:pPr marL="457200" lvl="1" indent="-284163">
              <a:lnSpc>
                <a:spcPct val="100000"/>
              </a:lnSpc>
              <a:spcBef>
                <a:spcPts val="1240"/>
              </a:spcBef>
              <a:buFont typeface="Wingdings"/>
              <a:buChar char=""/>
              <a:tabLst>
                <a:tab pos="457200" algn="l"/>
                <a:tab pos="741363" algn="l"/>
              </a:tabLst>
            </a:pPr>
            <a:r>
              <a:rPr lang="en-US" sz="1800" dirty="0">
                <a:solidFill>
                  <a:srgbClr val="001F5F"/>
                </a:solidFill>
                <a:latin typeface="+mj-lt"/>
                <a:cs typeface="Times New Roman"/>
              </a:rPr>
              <a:t>Cho </a:t>
            </a:r>
            <a:r>
              <a:rPr lang="en-US" sz="1800" dirty="0" err="1">
                <a:solidFill>
                  <a:srgbClr val="001F5F"/>
                </a:solidFill>
                <a:latin typeface="+mj-lt"/>
                <a:cs typeface="Times New Roman"/>
              </a:rPr>
              <a:t>phép</a:t>
            </a:r>
            <a:r>
              <a:rPr lang="en-US" sz="1800" dirty="0">
                <a:solidFill>
                  <a:srgbClr val="001F5F"/>
                </a:solidFill>
                <a:latin typeface="+mj-lt"/>
                <a:cs typeface="Times New Roman"/>
              </a:rPr>
              <a:t> </a:t>
            </a:r>
            <a:r>
              <a:rPr lang="en-US" sz="1800" dirty="0" err="1">
                <a:solidFill>
                  <a:srgbClr val="001F5F"/>
                </a:solidFill>
                <a:latin typeface="+mj-lt"/>
                <a:cs typeface="Times New Roman"/>
              </a:rPr>
              <a:t>ghép</a:t>
            </a:r>
            <a:r>
              <a:rPr lang="en-US" sz="1800" dirty="0">
                <a:solidFill>
                  <a:srgbClr val="001F5F"/>
                </a:solidFill>
                <a:latin typeface="+mj-lt"/>
                <a:cs typeface="Times New Roman"/>
              </a:rPr>
              <a:t> </a:t>
            </a:r>
            <a:r>
              <a:rPr lang="en-US" sz="1800" dirty="0" err="1">
                <a:solidFill>
                  <a:srgbClr val="001F5F"/>
                </a:solidFill>
                <a:latin typeface="+mj-lt"/>
                <a:cs typeface="Times New Roman"/>
              </a:rPr>
              <a:t>tín</a:t>
            </a:r>
            <a:r>
              <a:rPr lang="en-US" sz="1800" dirty="0">
                <a:solidFill>
                  <a:srgbClr val="001F5F"/>
                </a:solidFill>
                <a:latin typeface="+mj-lt"/>
                <a:cs typeface="Times New Roman"/>
              </a:rPr>
              <a:t> </a:t>
            </a:r>
            <a:r>
              <a:rPr lang="en-US" sz="1800" dirty="0" err="1">
                <a:solidFill>
                  <a:srgbClr val="001F5F"/>
                </a:solidFill>
                <a:latin typeface="+mj-lt"/>
                <a:cs typeface="Times New Roman"/>
              </a:rPr>
              <a:t>hiệu</a:t>
            </a:r>
            <a:r>
              <a:rPr lang="en-US" sz="1800" dirty="0">
                <a:solidFill>
                  <a:srgbClr val="001F5F"/>
                </a:solidFill>
                <a:latin typeface="+mj-lt"/>
                <a:cs typeface="Times New Roman"/>
              </a:rPr>
              <a:t> </a:t>
            </a:r>
            <a:r>
              <a:rPr lang="en-US" sz="1800" dirty="0" err="1">
                <a:solidFill>
                  <a:srgbClr val="001F5F"/>
                </a:solidFill>
                <a:latin typeface="+mj-lt"/>
                <a:cs typeface="Times New Roman"/>
              </a:rPr>
              <a:t>thu</a:t>
            </a:r>
            <a:r>
              <a:rPr lang="en-US" sz="1800" dirty="0">
                <a:solidFill>
                  <a:srgbClr val="001F5F"/>
                </a:solidFill>
                <a:latin typeface="+mj-lt"/>
                <a:cs typeface="Times New Roman"/>
              </a:rPr>
              <a:t> </a:t>
            </a:r>
            <a:r>
              <a:rPr lang="en-US" sz="1800" dirty="0" err="1">
                <a:solidFill>
                  <a:srgbClr val="001F5F"/>
                </a:solidFill>
                <a:latin typeface="+mj-lt"/>
                <a:cs typeface="Times New Roman"/>
              </a:rPr>
              <a:t>và</a:t>
            </a:r>
            <a:r>
              <a:rPr lang="en-US" sz="1800" dirty="0">
                <a:solidFill>
                  <a:srgbClr val="001F5F"/>
                </a:solidFill>
                <a:latin typeface="+mj-lt"/>
                <a:cs typeface="Times New Roman"/>
              </a:rPr>
              <a:t> </a:t>
            </a:r>
            <a:r>
              <a:rPr lang="en-US" sz="1800" dirty="0" err="1">
                <a:solidFill>
                  <a:srgbClr val="001F5F"/>
                </a:solidFill>
                <a:latin typeface="+mj-lt"/>
                <a:cs typeface="Times New Roman"/>
              </a:rPr>
              <a:t>tín</a:t>
            </a:r>
            <a:r>
              <a:rPr lang="en-US" sz="1800" dirty="0">
                <a:solidFill>
                  <a:srgbClr val="001F5F"/>
                </a:solidFill>
                <a:latin typeface="+mj-lt"/>
                <a:cs typeface="Times New Roman"/>
              </a:rPr>
              <a:t> </a:t>
            </a:r>
            <a:r>
              <a:rPr lang="en-US" sz="1800" dirty="0" err="1">
                <a:solidFill>
                  <a:srgbClr val="001F5F"/>
                </a:solidFill>
                <a:latin typeface="+mj-lt"/>
                <a:cs typeface="Times New Roman"/>
              </a:rPr>
              <a:t>hiệu</a:t>
            </a:r>
            <a:r>
              <a:rPr lang="en-US" sz="1800" dirty="0">
                <a:solidFill>
                  <a:srgbClr val="001F5F"/>
                </a:solidFill>
                <a:latin typeface="+mj-lt"/>
                <a:cs typeface="Times New Roman"/>
              </a:rPr>
              <a:t> </a:t>
            </a:r>
            <a:r>
              <a:rPr lang="en-US" sz="1800" dirty="0" err="1">
                <a:solidFill>
                  <a:srgbClr val="001F5F"/>
                </a:solidFill>
                <a:latin typeface="+mj-lt"/>
                <a:cs typeface="Times New Roman"/>
              </a:rPr>
              <a:t>phát</a:t>
            </a:r>
            <a:r>
              <a:rPr lang="en-US" sz="1800" dirty="0">
                <a:solidFill>
                  <a:srgbClr val="001F5F"/>
                </a:solidFill>
                <a:latin typeface="+mj-lt"/>
                <a:cs typeface="Times New Roman"/>
              </a:rPr>
              <a:t> </a:t>
            </a:r>
            <a:r>
              <a:rPr lang="en-US" sz="1800" dirty="0" err="1">
                <a:solidFill>
                  <a:srgbClr val="001F5F"/>
                </a:solidFill>
                <a:latin typeface="+mj-lt"/>
                <a:cs typeface="Times New Roman"/>
              </a:rPr>
              <a:t>truyền</a:t>
            </a:r>
            <a:r>
              <a:rPr lang="en-US" sz="1800" dirty="0">
                <a:solidFill>
                  <a:srgbClr val="001F5F"/>
                </a:solidFill>
                <a:latin typeface="+mj-lt"/>
                <a:cs typeface="Times New Roman"/>
              </a:rPr>
              <a:t> </a:t>
            </a:r>
            <a:r>
              <a:rPr lang="en-US" sz="1800" dirty="0" err="1">
                <a:solidFill>
                  <a:srgbClr val="001F5F"/>
                </a:solidFill>
                <a:latin typeface="+mj-lt"/>
                <a:cs typeface="Times New Roman"/>
              </a:rPr>
              <a:t>đồng</a:t>
            </a:r>
            <a:r>
              <a:rPr lang="en-US" sz="1800" dirty="0">
                <a:solidFill>
                  <a:srgbClr val="001F5F"/>
                </a:solidFill>
                <a:latin typeface="+mj-lt"/>
                <a:cs typeface="Times New Roman"/>
              </a:rPr>
              <a:t> </a:t>
            </a:r>
            <a:r>
              <a:rPr lang="en-US" sz="1800" dirty="0" err="1">
                <a:solidFill>
                  <a:srgbClr val="001F5F"/>
                </a:solidFill>
                <a:latin typeface="+mj-lt"/>
                <a:cs typeface="Times New Roman"/>
              </a:rPr>
              <a:t>thời</a:t>
            </a:r>
            <a:r>
              <a:rPr lang="en-US" sz="1800" dirty="0">
                <a:solidFill>
                  <a:srgbClr val="001F5F"/>
                </a:solidFill>
                <a:latin typeface="+mj-lt"/>
                <a:cs typeface="Times New Roman"/>
              </a:rPr>
              <a:t> </a:t>
            </a:r>
            <a:r>
              <a:rPr lang="en-US" sz="1800" dirty="0" err="1">
                <a:solidFill>
                  <a:srgbClr val="001F5F"/>
                </a:solidFill>
                <a:latin typeface="+mj-lt"/>
                <a:cs typeface="Times New Roman"/>
              </a:rPr>
              <a:t>trên</a:t>
            </a:r>
            <a:r>
              <a:rPr lang="en-US" sz="1800" dirty="0">
                <a:solidFill>
                  <a:srgbClr val="001F5F"/>
                </a:solidFill>
                <a:latin typeface="+mj-lt"/>
                <a:cs typeface="Times New Roman"/>
              </a:rPr>
              <a:t> </a:t>
            </a:r>
            <a:r>
              <a:rPr lang="en-US" sz="1800" dirty="0" err="1">
                <a:solidFill>
                  <a:srgbClr val="001F5F"/>
                </a:solidFill>
                <a:latin typeface="+mj-lt"/>
                <a:cs typeface="Times New Roman"/>
              </a:rPr>
              <a:t>một</a:t>
            </a:r>
            <a:r>
              <a:rPr lang="en-US" sz="1800" dirty="0">
                <a:solidFill>
                  <a:srgbClr val="001F5F"/>
                </a:solidFill>
                <a:latin typeface="+mj-lt"/>
                <a:cs typeface="Times New Roman"/>
              </a:rPr>
              <a:t> </a:t>
            </a:r>
            <a:r>
              <a:rPr lang="en-US" sz="1800" dirty="0" err="1">
                <a:solidFill>
                  <a:srgbClr val="001F5F"/>
                </a:solidFill>
                <a:latin typeface="+mj-lt"/>
                <a:cs typeface="Times New Roman"/>
              </a:rPr>
              <a:t>đường</a:t>
            </a:r>
            <a:r>
              <a:rPr lang="en-US" sz="1800" dirty="0">
                <a:solidFill>
                  <a:srgbClr val="001F5F"/>
                </a:solidFill>
                <a:latin typeface="+mj-lt"/>
                <a:cs typeface="Times New Roman"/>
              </a:rPr>
              <a:t> (</a:t>
            </a:r>
            <a:r>
              <a:rPr lang="en-US" sz="1800" dirty="0" err="1">
                <a:solidFill>
                  <a:srgbClr val="001F5F"/>
                </a:solidFill>
                <a:latin typeface="+mj-lt"/>
                <a:cs typeface="Times New Roman"/>
              </a:rPr>
              <a:t>chung</a:t>
            </a:r>
            <a:r>
              <a:rPr lang="en-US" sz="1800" dirty="0">
                <a:solidFill>
                  <a:srgbClr val="001F5F"/>
                </a:solidFill>
                <a:latin typeface="+mj-lt"/>
                <a:cs typeface="Times New Roman"/>
              </a:rPr>
              <a:t> port </a:t>
            </a:r>
            <a:r>
              <a:rPr lang="en-US" sz="1800" dirty="0" err="1">
                <a:solidFill>
                  <a:srgbClr val="001F5F"/>
                </a:solidFill>
                <a:latin typeface="+mj-lt"/>
                <a:cs typeface="Times New Roman"/>
              </a:rPr>
              <a:t>anten</a:t>
            </a:r>
            <a:r>
              <a:rPr lang="en-US" sz="1800" dirty="0">
                <a:solidFill>
                  <a:srgbClr val="001F5F"/>
                </a:solidFill>
                <a:latin typeface="+mj-lt"/>
                <a:cs typeface="Times New Roman"/>
              </a:rPr>
              <a:t>)</a:t>
            </a:r>
          </a:p>
          <a:p>
            <a:pPr marL="230187" lvl="1">
              <a:lnSpc>
                <a:spcPct val="100000"/>
              </a:lnSpc>
              <a:spcBef>
                <a:spcPts val="1240"/>
              </a:spcBef>
              <a:tabLst>
                <a:tab pos="588010" algn="l"/>
                <a:tab pos="588645" algn="l"/>
              </a:tabLst>
            </a:pPr>
            <a:endParaRPr lang="en-US" sz="1400" dirty="0">
              <a:latin typeface="+mj-lt"/>
              <a:cs typeface="Times New Roman"/>
            </a:endParaRPr>
          </a:p>
        </p:txBody>
      </p:sp>
      <p:pic>
        <p:nvPicPr>
          <p:cNvPr id="9" name="Picture 8" descr="A circuit board&#10;&#10;Description automatically generated">
            <a:extLst>
              <a:ext uri="{FF2B5EF4-FFF2-40B4-BE49-F238E27FC236}">
                <a16:creationId xmlns:a16="http://schemas.microsoft.com/office/drawing/2014/main" id="{947AFC24-8F72-4A22-9FBC-A481BE85BB9A}"/>
              </a:ext>
            </a:extLst>
          </p:cNvPr>
          <p:cNvPicPr>
            <a:picLocks noChangeAspect="1"/>
          </p:cNvPicPr>
          <p:nvPr/>
        </p:nvPicPr>
        <p:blipFill>
          <a:blip r:embed="rId4"/>
          <a:stretch>
            <a:fillRect/>
          </a:stretch>
        </p:blipFill>
        <p:spPr>
          <a:xfrm>
            <a:off x="1008593" y="1270176"/>
            <a:ext cx="2653875" cy="3182428"/>
          </a:xfrm>
          <a:prstGeom prst="rect">
            <a:avLst/>
          </a:prstGeom>
        </p:spPr>
      </p:pic>
    </p:spTree>
    <p:extLst>
      <p:ext uri="{BB962C8B-B14F-4D97-AF65-F5344CB8AC3E}">
        <p14:creationId xmlns:p14="http://schemas.microsoft.com/office/powerpoint/2010/main" val="190973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43" name="Shape 262">
            <a:extLst>
              <a:ext uri="{FF2B5EF4-FFF2-40B4-BE49-F238E27FC236}">
                <a16:creationId xmlns:a16="http://schemas.microsoft.com/office/drawing/2014/main" id="{BEEF0C20-7300-4F21-9469-D36A0F6DF995}"/>
              </a:ext>
            </a:extLst>
          </p:cNvPr>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22</a:t>
            </a:fld>
            <a:endParaRPr/>
          </a:p>
        </p:txBody>
      </p:sp>
      <p:pic>
        <p:nvPicPr>
          <p:cNvPr id="21" name="Picture 20">
            <a:extLst>
              <a:ext uri="{FF2B5EF4-FFF2-40B4-BE49-F238E27FC236}">
                <a16:creationId xmlns:a16="http://schemas.microsoft.com/office/drawing/2014/main" id="{93965EAD-EC16-4082-891D-27529868C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sp>
        <p:nvSpPr>
          <p:cNvPr id="11" name="Right Arrow 4">
            <a:extLst>
              <a:ext uri="{FF2B5EF4-FFF2-40B4-BE49-F238E27FC236}">
                <a16:creationId xmlns:a16="http://schemas.microsoft.com/office/drawing/2014/main" id="{B939EB60-7976-4801-84E4-AA86D9E113A8}"/>
              </a:ext>
            </a:extLst>
          </p:cNvPr>
          <p:cNvSpPr/>
          <p:nvPr/>
        </p:nvSpPr>
        <p:spPr>
          <a:xfrm rot="19800000">
            <a:off x="6334451" y="4775392"/>
            <a:ext cx="153916" cy="210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p:txBody>
      </p:sp>
      <p:sp>
        <p:nvSpPr>
          <p:cNvPr id="15" name="TextBox 14">
            <a:extLst>
              <a:ext uri="{FF2B5EF4-FFF2-40B4-BE49-F238E27FC236}">
                <a16:creationId xmlns:a16="http://schemas.microsoft.com/office/drawing/2014/main" id="{A630AD1F-8B6E-4C0E-A509-AA9ADF0B5E17}"/>
              </a:ext>
            </a:extLst>
          </p:cNvPr>
          <p:cNvSpPr txBox="1"/>
          <p:nvPr/>
        </p:nvSpPr>
        <p:spPr>
          <a:xfrm>
            <a:off x="36408" y="3523909"/>
            <a:ext cx="1042637" cy="215444"/>
          </a:xfrm>
          <a:prstGeom prst="rect">
            <a:avLst/>
          </a:prstGeom>
          <a:noFill/>
          <a:ln>
            <a:noFill/>
          </a:ln>
        </p:spPr>
        <p:txBody>
          <a:bodyPr wrap="square" lIns="0" tIns="0" rIns="0" bIns="0" rtlCol="0">
            <a:spAutoFit/>
          </a:bodyPr>
          <a:lstStyle/>
          <a:p>
            <a:pPr algn="ctr"/>
            <a:r>
              <a:rPr lang="en-US" sz="1400" b="1">
                <a:solidFill>
                  <a:schemeClr val="bg1"/>
                </a:solidFill>
                <a:latin typeface="Arial" panose="020B0604020202020204" pitchFamily="34" charset="0"/>
                <a:ea typeface="Kozuka Gothic Pr6N M" pitchFamily="34" charset="-128"/>
                <a:cs typeface="Arial" panose="020B0604020202020204" pitchFamily="34" charset="0"/>
              </a:rPr>
              <a:t>3</a:t>
            </a:r>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
        <p:nvSpPr>
          <p:cNvPr id="9" name="object 9">
            <a:extLst>
              <a:ext uri="{FF2B5EF4-FFF2-40B4-BE49-F238E27FC236}">
                <a16:creationId xmlns:a16="http://schemas.microsoft.com/office/drawing/2014/main" id="{79A49ED3-00FF-4DC0-899A-2BF4D560277F}"/>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a:p>
        </p:txBody>
      </p:sp>
      <p:sp>
        <p:nvSpPr>
          <p:cNvPr id="12" name="Shape 248">
            <a:extLst>
              <a:ext uri="{FF2B5EF4-FFF2-40B4-BE49-F238E27FC236}">
                <a16:creationId xmlns:a16="http://schemas.microsoft.com/office/drawing/2014/main" id="{F2864718-CF85-410A-AE2A-A3A5751C8049}"/>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500" dirty="0" err="1">
                <a:solidFill>
                  <a:srgbClr val="FF9800"/>
                </a:solidFill>
              </a:rPr>
              <a:t>Sơ</a:t>
            </a:r>
            <a:r>
              <a:rPr lang="en-US" sz="2500" dirty="0">
                <a:solidFill>
                  <a:srgbClr val="FF9800"/>
                </a:solidFill>
              </a:rPr>
              <a:t> </a:t>
            </a:r>
            <a:r>
              <a:rPr lang="en-US" sz="2500" dirty="0" err="1">
                <a:solidFill>
                  <a:srgbClr val="FF9800"/>
                </a:solidFill>
              </a:rPr>
              <a:t>đồ</a:t>
            </a:r>
            <a:r>
              <a:rPr lang="en-US" sz="2500" dirty="0">
                <a:solidFill>
                  <a:srgbClr val="FF9800"/>
                </a:solidFill>
              </a:rPr>
              <a:t> logic </a:t>
            </a:r>
            <a:r>
              <a:rPr lang="en-US" sz="2500" dirty="0" err="1">
                <a:solidFill>
                  <a:srgbClr val="FF9800"/>
                </a:solidFill>
              </a:rPr>
              <a:t>mạng</a:t>
            </a:r>
            <a:r>
              <a:rPr lang="en-US" sz="2500" dirty="0">
                <a:solidFill>
                  <a:srgbClr val="FF9800"/>
                </a:solidFill>
              </a:rPr>
              <a:t> 4G</a:t>
            </a: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8" y="845459"/>
            <a:ext cx="3714597" cy="3807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1409" y="768054"/>
            <a:ext cx="2625424" cy="2066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7365" y="768054"/>
            <a:ext cx="2880785" cy="2066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1119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43" name="Shape 262">
            <a:extLst>
              <a:ext uri="{FF2B5EF4-FFF2-40B4-BE49-F238E27FC236}">
                <a16:creationId xmlns:a16="http://schemas.microsoft.com/office/drawing/2014/main" id="{BEEF0C20-7300-4F21-9469-D36A0F6DF995}"/>
              </a:ext>
            </a:extLst>
          </p:cNvPr>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23</a:t>
            </a:fld>
            <a:endParaRPr/>
          </a:p>
        </p:txBody>
      </p:sp>
      <p:pic>
        <p:nvPicPr>
          <p:cNvPr id="21" name="Picture 20">
            <a:extLst>
              <a:ext uri="{FF2B5EF4-FFF2-40B4-BE49-F238E27FC236}">
                <a16:creationId xmlns:a16="http://schemas.microsoft.com/office/drawing/2014/main" id="{93965EAD-EC16-4082-891D-27529868C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sp>
        <p:nvSpPr>
          <p:cNvPr id="11" name="Right Arrow 4">
            <a:extLst>
              <a:ext uri="{FF2B5EF4-FFF2-40B4-BE49-F238E27FC236}">
                <a16:creationId xmlns:a16="http://schemas.microsoft.com/office/drawing/2014/main" id="{B939EB60-7976-4801-84E4-AA86D9E113A8}"/>
              </a:ext>
            </a:extLst>
          </p:cNvPr>
          <p:cNvSpPr/>
          <p:nvPr/>
        </p:nvSpPr>
        <p:spPr>
          <a:xfrm rot="19800000">
            <a:off x="6334451" y="4775392"/>
            <a:ext cx="153916" cy="210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p:txBody>
      </p:sp>
      <p:sp>
        <p:nvSpPr>
          <p:cNvPr id="15" name="TextBox 14">
            <a:extLst>
              <a:ext uri="{FF2B5EF4-FFF2-40B4-BE49-F238E27FC236}">
                <a16:creationId xmlns:a16="http://schemas.microsoft.com/office/drawing/2014/main" id="{A630AD1F-8B6E-4C0E-A509-AA9ADF0B5E17}"/>
              </a:ext>
            </a:extLst>
          </p:cNvPr>
          <p:cNvSpPr txBox="1"/>
          <p:nvPr/>
        </p:nvSpPr>
        <p:spPr>
          <a:xfrm>
            <a:off x="36408" y="3523909"/>
            <a:ext cx="1042637" cy="215444"/>
          </a:xfrm>
          <a:prstGeom prst="rect">
            <a:avLst/>
          </a:prstGeom>
          <a:noFill/>
          <a:ln>
            <a:noFill/>
          </a:ln>
        </p:spPr>
        <p:txBody>
          <a:bodyPr wrap="square" lIns="0" tIns="0" rIns="0" bIns="0" rtlCol="0">
            <a:spAutoFit/>
          </a:bodyPr>
          <a:lstStyle/>
          <a:p>
            <a:pPr algn="ctr"/>
            <a:r>
              <a:rPr lang="en-US" sz="1400" b="1">
                <a:solidFill>
                  <a:schemeClr val="bg1"/>
                </a:solidFill>
                <a:latin typeface="Arial" panose="020B0604020202020204" pitchFamily="34" charset="0"/>
                <a:ea typeface="Kozuka Gothic Pr6N M" pitchFamily="34" charset="-128"/>
                <a:cs typeface="Arial" panose="020B0604020202020204" pitchFamily="34" charset="0"/>
              </a:rPr>
              <a:t>3</a:t>
            </a:r>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
        <p:nvSpPr>
          <p:cNvPr id="9" name="object 9">
            <a:extLst>
              <a:ext uri="{FF2B5EF4-FFF2-40B4-BE49-F238E27FC236}">
                <a16:creationId xmlns:a16="http://schemas.microsoft.com/office/drawing/2014/main" id="{79A49ED3-00FF-4DC0-899A-2BF4D560277F}"/>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a:p>
        </p:txBody>
      </p:sp>
      <p:sp>
        <p:nvSpPr>
          <p:cNvPr id="12" name="Shape 248">
            <a:extLst>
              <a:ext uri="{FF2B5EF4-FFF2-40B4-BE49-F238E27FC236}">
                <a16:creationId xmlns:a16="http://schemas.microsoft.com/office/drawing/2014/main" id="{F2864718-CF85-410A-AE2A-A3A5751C8049}"/>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500" dirty="0" err="1">
                <a:solidFill>
                  <a:srgbClr val="FF9800"/>
                </a:solidFill>
              </a:rPr>
              <a:t>Sơ</a:t>
            </a:r>
            <a:r>
              <a:rPr lang="en-US" sz="2500" dirty="0">
                <a:solidFill>
                  <a:srgbClr val="FF9800"/>
                </a:solidFill>
              </a:rPr>
              <a:t> </a:t>
            </a:r>
            <a:r>
              <a:rPr lang="en-US" sz="2500" dirty="0" err="1">
                <a:solidFill>
                  <a:srgbClr val="FF9800"/>
                </a:solidFill>
              </a:rPr>
              <a:t>đồ</a:t>
            </a:r>
            <a:r>
              <a:rPr lang="en-US" sz="2500" dirty="0">
                <a:solidFill>
                  <a:srgbClr val="FF9800"/>
                </a:solidFill>
              </a:rPr>
              <a:t> logic </a:t>
            </a:r>
            <a:r>
              <a:rPr lang="en-US" sz="2500" dirty="0" err="1">
                <a:solidFill>
                  <a:srgbClr val="FF9800"/>
                </a:solidFill>
              </a:rPr>
              <a:t>mạng</a:t>
            </a:r>
            <a:r>
              <a:rPr lang="en-US" sz="2500" dirty="0">
                <a:solidFill>
                  <a:srgbClr val="FF9800"/>
                </a:solidFill>
              </a:rPr>
              <a:t> 4G</a:t>
            </a:r>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85630"/>
            <a:ext cx="4512154" cy="2691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0648" y="732886"/>
            <a:ext cx="1666364" cy="2654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245" y="3482678"/>
            <a:ext cx="5886621" cy="1255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3">
            <a:extLst>
              <a:ext uri="{FF2B5EF4-FFF2-40B4-BE49-F238E27FC236}">
                <a16:creationId xmlns:a16="http://schemas.microsoft.com/office/drawing/2014/main" id="{E45128CF-3C2B-4E75-8CD3-4AC496657A05}"/>
              </a:ext>
            </a:extLst>
          </p:cNvPr>
          <p:cNvSpPr txBox="1">
            <a:spLocks noChangeArrowheads="1"/>
          </p:cNvSpPr>
          <p:nvPr/>
        </p:nvSpPr>
        <p:spPr>
          <a:xfrm>
            <a:off x="6573283" y="656380"/>
            <a:ext cx="2459818" cy="1520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US" altLang="en-US">
                <a:solidFill>
                  <a:srgbClr val="1F4E79"/>
                </a:solidFill>
              </a:rPr>
              <a:t>Download datasheet + pattern trên trang chủ</a:t>
            </a:r>
          </a:p>
          <a:p>
            <a:pPr marL="457200" indent="-457200">
              <a:buFont typeface="Arial" panose="020B0604020202020204" pitchFamily="34" charset="0"/>
              <a:buAutoNum type="arabicPeriod"/>
              <a:defRPr/>
            </a:pPr>
            <a:r>
              <a:rPr lang="en-GB" altLang="en-US" b="1" u="sng">
                <a:solidFill>
                  <a:srgbClr val="FF0000"/>
                </a:solidFill>
                <a:hlinkClick r:id="rId8"/>
              </a:rPr>
              <a:t>Kathrein: </a:t>
            </a:r>
          </a:p>
          <a:p>
            <a:pPr>
              <a:defRPr/>
            </a:pPr>
            <a:r>
              <a:rPr lang="en-GB" altLang="en-US" u="sng">
                <a:solidFill>
                  <a:srgbClr val="1F4E79"/>
                </a:solidFill>
                <a:hlinkClick r:id="rId8"/>
              </a:rPr>
              <a:t>http://www.kathrein-scala.com/library/patterns/</a:t>
            </a:r>
            <a:endParaRPr lang="en-GB" altLang="en-US" u="sng">
              <a:solidFill>
                <a:srgbClr val="1F4E79"/>
              </a:solidFill>
            </a:endParaRPr>
          </a:p>
          <a:p>
            <a:pPr>
              <a:defRPr/>
            </a:pPr>
            <a:r>
              <a:rPr lang="en-US" altLang="en-US" b="1" u="sng">
                <a:solidFill>
                  <a:srgbClr val="FF0000"/>
                </a:solidFill>
                <a:hlinkClick r:id="rId9"/>
              </a:rPr>
              <a:t>2. Commscope : </a:t>
            </a:r>
            <a:r>
              <a:rPr lang="en-US" altLang="en-US" u="sng">
                <a:solidFill>
                  <a:srgbClr val="1F4E79"/>
                </a:solidFill>
                <a:hlinkClick r:id="rId9"/>
              </a:rPr>
              <a:t>http://www.commscope.com/catalog/wireless/product_narrow.aspx?id=76</a:t>
            </a:r>
            <a:endParaRPr lang="en-US" altLang="en-US">
              <a:solidFill>
                <a:srgbClr val="1F4E79"/>
              </a:solidFill>
            </a:endParaRPr>
          </a:p>
          <a:p>
            <a:pPr>
              <a:defRPr/>
            </a:pPr>
            <a:r>
              <a:rPr lang="en-US" altLang="en-US" b="1">
                <a:solidFill>
                  <a:srgbClr val="1F4E79"/>
                </a:solidFill>
                <a:hlinkClick r:id="rId10"/>
              </a:rPr>
              <a:t>3. Huawei: </a:t>
            </a:r>
          </a:p>
          <a:p>
            <a:pPr>
              <a:defRPr/>
            </a:pPr>
            <a:r>
              <a:rPr lang="en-US" altLang="en-US" u="sng">
                <a:solidFill>
                  <a:srgbClr val="1F4E79"/>
                </a:solidFill>
                <a:hlinkClick r:id="rId10"/>
              </a:rPr>
              <a:t>http://www1.huawei.com/en/products/radio-access/antenna/antenna/product-search/index.htm</a:t>
            </a:r>
            <a:endParaRPr lang="en-US" altLang="en-US">
              <a:solidFill>
                <a:srgbClr val="1F4E79"/>
              </a:solidFill>
            </a:endParaRPr>
          </a:p>
          <a:p>
            <a:pPr>
              <a:defRPr/>
            </a:pPr>
            <a:r>
              <a:rPr lang="en-US" altLang="en-US" b="1" u="sng">
                <a:solidFill>
                  <a:srgbClr val="1F4E79"/>
                </a:solidFill>
                <a:hlinkClick r:id="rId11"/>
              </a:rPr>
              <a:t>4. RFS: </a:t>
            </a:r>
          </a:p>
          <a:p>
            <a:pPr>
              <a:defRPr/>
            </a:pPr>
            <a:r>
              <a:rPr lang="en-US" altLang="en-US" u="sng">
                <a:solidFill>
                  <a:srgbClr val="1F4E79"/>
                </a:solidFill>
                <a:hlinkClick r:id="rId11"/>
              </a:rPr>
              <a:t>http://www.rfsworld.com/product-solutions-results,560,1.html&amp;sol=all-products</a:t>
            </a:r>
            <a:endParaRPr lang="en-US" altLang="en-US">
              <a:solidFill>
                <a:srgbClr val="1F4E79"/>
              </a:solidFill>
            </a:endParaRPr>
          </a:p>
          <a:p>
            <a:pPr>
              <a:defRPr/>
            </a:pPr>
            <a:endParaRPr lang="en-US" altLang="en-US" sz="2500" dirty="0">
              <a:solidFill>
                <a:srgbClr val="1F4E79"/>
              </a:solidFill>
            </a:endParaRPr>
          </a:p>
        </p:txBody>
      </p:sp>
    </p:spTree>
    <p:extLst>
      <p:ext uri="{BB962C8B-B14F-4D97-AF65-F5344CB8AC3E}">
        <p14:creationId xmlns:p14="http://schemas.microsoft.com/office/powerpoint/2010/main" val="2363111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NỘI DUNG</a:t>
            </a:r>
            <a:endParaRPr/>
          </a:p>
        </p:txBody>
      </p:sp>
      <p:sp>
        <p:nvSpPr>
          <p:cNvPr id="192" name="Shape 19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24</a:t>
            </a:fld>
            <a:endParaRPr/>
          </a:p>
        </p:txBody>
      </p:sp>
      <p:sp>
        <p:nvSpPr>
          <p:cNvPr id="193" name="Shape 193"/>
          <p:cNvSpPr txBox="1">
            <a:spLocks noGrp="1"/>
          </p:cNvSpPr>
          <p:nvPr>
            <p:ph type="body" idx="1"/>
          </p:nvPr>
        </p:nvSpPr>
        <p:spPr>
          <a:xfrm>
            <a:off x="931572" y="1335864"/>
            <a:ext cx="7613912" cy="2558154"/>
          </a:xfrm>
          <a:prstGeom prst="rect">
            <a:avLst/>
          </a:prstGeom>
        </p:spPr>
        <p:txBody>
          <a:bodyPr spcFirstLastPara="1" wrap="square" lIns="91425" tIns="91425" rIns="91425" bIns="91425" anchor="t" anchorCtr="0">
            <a:noAutofit/>
          </a:bodyPr>
          <a:lstStyle/>
          <a:p>
            <a:pPr marL="0" lvl="0" indent="0">
              <a:lnSpc>
                <a:spcPct val="180000"/>
              </a:lnSpc>
              <a:buClr>
                <a:schemeClr val="dk1"/>
              </a:buClr>
              <a:buSzPts val="1100"/>
              <a:buNone/>
            </a:pPr>
            <a:r>
              <a:rPr lang="vi-VN" sz="2400" b="1" dirty="0">
                <a:solidFill>
                  <a:schemeClr val="accent1">
                    <a:lumMod val="40000"/>
                    <a:lumOff val="60000"/>
                  </a:schemeClr>
                </a:solidFill>
              </a:rPr>
              <a:t>PHẦN </a:t>
            </a:r>
            <a:r>
              <a:rPr lang="en-US" sz="2400" b="1" dirty="0">
                <a:solidFill>
                  <a:schemeClr val="accent1">
                    <a:lumMod val="40000"/>
                    <a:lumOff val="60000"/>
                  </a:schemeClr>
                </a:solidFill>
              </a:rPr>
              <a:t>1</a:t>
            </a:r>
            <a:r>
              <a:rPr lang="vi-VN" sz="2400" b="1" dirty="0">
                <a:solidFill>
                  <a:schemeClr val="accent1">
                    <a:lumMod val="40000"/>
                    <a:lumOff val="60000"/>
                  </a:schemeClr>
                </a:solidFill>
              </a:rPr>
              <a:t>: </a:t>
            </a:r>
            <a:r>
              <a:rPr lang="en-US" sz="2400" b="1" dirty="0" err="1">
                <a:solidFill>
                  <a:schemeClr val="accent1">
                    <a:lumMod val="40000"/>
                    <a:lumOff val="60000"/>
                  </a:schemeClr>
                </a:solidFill>
              </a:rPr>
              <a:t>Sơ</a:t>
            </a:r>
            <a:r>
              <a:rPr lang="en-US" sz="2400" b="1" dirty="0">
                <a:solidFill>
                  <a:schemeClr val="accent1">
                    <a:lumMod val="40000"/>
                    <a:lumOff val="60000"/>
                  </a:schemeClr>
                </a:solidFill>
              </a:rPr>
              <a:t> </a:t>
            </a:r>
            <a:r>
              <a:rPr lang="en-US" sz="2400" b="1" dirty="0" err="1">
                <a:solidFill>
                  <a:schemeClr val="accent1">
                    <a:lumMod val="40000"/>
                    <a:lumOff val="60000"/>
                  </a:schemeClr>
                </a:solidFill>
              </a:rPr>
              <a:t>đồ</a:t>
            </a:r>
            <a:r>
              <a:rPr lang="en-US" sz="2400" b="1" dirty="0">
                <a:solidFill>
                  <a:schemeClr val="accent1">
                    <a:lumMod val="40000"/>
                    <a:lumOff val="60000"/>
                  </a:schemeClr>
                </a:solidFill>
              </a:rPr>
              <a:t> logic </a:t>
            </a:r>
            <a:r>
              <a:rPr lang="en-US" sz="2400" b="1" dirty="0" err="1">
                <a:solidFill>
                  <a:schemeClr val="accent1">
                    <a:lumMod val="40000"/>
                    <a:lumOff val="60000"/>
                  </a:schemeClr>
                </a:solidFill>
              </a:rPr>
              <a:t>mạng</a:t>
            </a:r>
            <a:r>
              <a:rPr lang="en-US" sz="2400" b="1" dirty="0">
                <a:solidFill>
                  <a:schemeClr val="accent1">
                    <a:lumMod val="40000"/>
                    <a:lumOff val="60000"/>
                  </a:schemeClr>
                </a:solidFill>
              </a:rPr>
              <a:t> 4G</a:t>
            </a:r>
            <a:endParaRPr lang="vi-VN" sz="2400" b="1" dirty="0">
              <a:solidFill>
                <a:schemeClr val="accent1">
                  <a:lumMod val="40000"/>
                  <a:lumOff val="60000"/>
                </a:schemeClr>
              </a:solidFill>
            </a:endParaRPr>
          </a:p>
          <a:p>
            <a:pPr marL="0" lvl="0" indent="0">
              <a:lnSpc>
                <a:spcPct val="180000"/>
              </a:lnSpc>
              <a:buClr>
                <a:schemeClr val="dk1"/>
              </a:buClr>
              <a:buSzPts val="1100"/>
              <a:buNone/>
            </a:pPr>
            <a:r>
              <a:rPr lang="vi-VN" sz="2400" b="1" dirty="0">
                <a:solidFill>
                  <a:schemeClr val="accent1">
                    <a:lumMod val="40000"/>
                    <a:lumOff val="60000"/>
                  </a:schemeClr>
                </a:solidFill>
              </a:rPr>
              <a:t>PHẦN </a:t>
            </a:r>
            <a:r>
              <a:rPr lang="en-US" sz="2400" b="1" dirty="0">
                <a:solidFill>
                  <a:schemeClr val="accent1">
                    <a:lumMod val="40000"/>
                    <a:lumOff val="60000"/>
                  </a:schemeClr>
                </a:solidFill>
              </a:rPr>
              <a:t>2</a:t>
            </a:r>
            <a:r>
              <a:rPr lang="vi-VN" sz="2400" b="1" dirty="0">
                <a:solidFill>
                  <a:schemeClr val="accent1">
                    <a:lumMod val="40000"/>
                    <a:lumOff val="60000"/>
                  </a:schemeClr>
                </a:solidFill>
              </a:rPr>
              <a:t>: </a:t>
            </a:r>
            <a:r>
              <a:rPr lang="en-US" sz="2400" b="1" dirty="0" err="1">
                <a:solidFill>
                  <a:schemeClr val="accent1">
                    <a:lumMod val="40000"/>
                    <a:lumOff val="60000"/>
                  </a:schemeClr>
                </a:solidFill>
              </a:rPr>
              <a:t>Cấu</a:t>
            </a:r>
            <a:r>
              <a:rPr lang="en-US" sz="2400" b="1" dirty="0">
                <a:solidFill>
                  <a:schemeClr val="accent1">
                    <a:lumMod val="40000"/>
                    <a:lumOff val="60000"/>
                  </a:schemeClr>
                </a:solidFill>
              </a:rPr>
              <a:t> </a:t>
            </a:r>
            <a:r>
              <a:rPr lang="en-US" sz="2400" b="1" dirty="0" err="1">
                <a:solidFill>
                  <a:schemeClr val="accent1">
                    <a:lumMod val="40000"/>
                    <a:lumOff val="60000"/>
                  </a:schemeClr>
                </a:solidFill>
              </a:rPr>
              <a:t>tạo</a:t>
            </a:r>
            <a:r>
              <a:rPr lang="en-US" sz="2400" b="1" dirty="0">
                <a:solidFill>
                  <a:schemeClr val="accent1">
                    <a:lumMod val="40000"/>
                    <a:lumOff val="60000"/>
                  </a:schemeClr>
                </a:solidFill>
              </a:rPr>
              <a:t> </a:t>
            </a:r>
            <a:r>
              <a:rPr lang="en-US" sz="2400" b="1" dirty="0" err="1">
                <a:solidFill>
                  <a:schemeClr val="accent1">
                    <a:lumMod val="40000"/>
                    <a:lumOff val="60000"/>
                  </a:schemeClr>
                </a:solidFill>
              </a:rPr>
              <a:t>và</a:t>
            </a:r>
            <a:r>
              <a:rPr lang="en-US" sz="2400" b="1" dirty="0">
                <a:solidFill>
                  <a:schemeClr val="accent1">
                    <a:lumMod val="40000"/>
                    <a:lumOff val="60000"/>
                  </a:schemeClr>
                </a:solidFill>
              </a:rPr>
              <a:t> </a:t>
            </a:r>
            <a:r>
              <a:rPr lang="en-US" sz="2400" b="1" dirty="0" err="1">
                <a:solidFill>
                  <a:schemeClr val="accent1">
                    <a:lumMod val="40000"/>
                    <a:lumOff val="60000"/>
                  </a:schemeClr>
                </a:solidFill>
              </a:rPr>
              <a:t>chức</a:t>
            </a:r>
            <a:r>
              <a:rPr lang="en-US" sz="2400" b="1" dirty="0">
                <a:solidFill>
                  <a:schemeClr val="accent1">
                    <a:lumMod val="40000"/>
                    <a:lumOff val="60000"/>
                  </a:schemeClr>
                </a:solidFill>
              </a:rPr>
              <a:t> </a:t>
            </a:r>
            <a:r>
              <a:rPr lang="en-US" sz="2400" b="1" dirty="0" err="1">
                <a:solidFill>
                  <a:schemeClr val="accent1">
                    <a:lumMod val="40000"/>
                    <a:lumOff val="60000"/>
                  </a:schemeClr>
                </a:solidFill>
              </a:rPr>
              <a:t>năng</a:t>
            </a:r>
            <a:r>
              <a:rPr lang="en-US" sz="2400" b="1" dirty="0">
                <a:solidFill>
                  <a:schemeClr val="accent1">
                    <a:lumMod val="40000"/>
                    <a:lumOff val="60000"/>
                  </a:schemeClr>
                </a:solidFill>
              </a:rPr>
              <a:t> </a:t>
            </a:r>
            <a:r>
              <a:rPr lang="en-US" sz="2400" b="1" dirty="0" err="1">
                <a:solidFill>
                  <a:schemeClr val="accent1">
                    <a:lumMod val="40000"/>
                    <a:lumOff val="60000"/>
                  </a:schemeClr>
                </a:solidFill>
              </a:rPr>
              <a:t>của</a:t>
            </a:r>
            <a:r>
              <a:rPr lang="en-US" sz="2400" b="1" dirty="0">
                <a:solidFill>
                  <a:schemeClr val="accent1">
                    <a:lumMod val="40000"/>
                    <a:lumOff val="60000"/>
                  </a:schemeClr>
                </a:solidFill>
              </a:rPr>
              <a:t> </a:t>
            </a:r>
            <a:r>
              <a:rPr lang="en-US" sz="2400" b="1" dirty="0" err="1">
                <a:solidFill>
                  <a:schemeClr val="accent1">
                    <a:lumMod val="40000"/>
                    <a:lumOff val="60000"/>
                  </a:schemeClr>
                </a:solidFill>
              </a:rPr>
              <a:t>eNodeB</a:t>
            </a:r>
            <a:r>
              <a:rPr lang="en-US" sz="2400" b="1" dirty="0">
                <a:solidFill>
                  <a:schemeClr val="accent1">
                    <a:lumMod val="40000"/>
                    <a:lumOff val="60000"/>
                  </a:schemeClr>
                </a:solidFill>
              </a:rPr>
              <a:t> Viettel</a:t>
            </a:r>
          </a:p>
          <a:p>
            <a:pPr marL="0" lvl="0" indent="0">
              <a:lnSpc>
                <a:spcPct val="180000"/>
              </a:lnSpc>
              <a:buClr>
                <a:schemeClr val="dk1"/>
              </a:buClr>
              <a:buSzPts val="1100"/>
              <a:buNone/>
            </a:pPr>
            <a:r>
              <a:rPr lang="vi-VN" sz="2400" b="1" dirty="0">
                <a:solidFill>
                  <a:srgbClr val="FF9800"/>
                </a:solidFill>
              </a:rPr>
              <a:t>PHẦN </a:t>
            </a:r>
            <a:r>
              <a:rPr lang="en-US" sz="2400" b="1" dirty="0">
                <a:solidFill>
                  <a:srgbClr val="FF9800"/>
                </a:solidFill>
              </a:rPr>
              <a:t>3</a:t>
            </a:r>
            <a:r>
              <a:rPr lang="vi-VN" sz="2400" b="1" dirty="0">
                <a:solidFill>
                  <a:srgbClr val="FF9800"/>
                </a:solidFill>
              </a:rPr>
              <a:t>: </a:t>
            </a:r>
            <a:r>
              <a:rPr lang="en-US" sz="2400" b="1" dirty="0" err="1">
                <a:solidFill>
                  <a:srgbClr val="006699"/>
                </a:solidFill>
              </a:rPr>
              <a:t>Vận</a:t>
            </a:r>
            <a:r>
              <a:rPr lang="en-US" sz="2400" b="1" dirty="0">
                <a:solidFill>
                  <a:srgbClr val="006699"/>
                </a:solidFill>
              </a:rPr>
              <a:t> </a:t>
            </a:r>
            <a:r>
              <a:rPr lang="en-US" sz="2400" b="1" dirty="0" err="1">
                <a:solidFill>
                  <a:srgbClr val="006699"/>
                </a:solidFill>
              </a:rPr>
              <a:t>hành</a:t>
            </a:r>
            <a:r>
              <a:rPr lang="en-US" sz="2400" b="1" dirty="0">
                <a:solidFill>
                  <a:srgbClr val="006699"/>
                </a:solidFill>
              </a:rPr>
              <a:t>, </a:t>
            </a:r>
            <a:r>
              <a:rPr lang="en-US" sz="2400" b="1" dirty="0" err="1">
                <a:solidFill>
                  <a:srgbClr val="006699"/>
                </a:solidFill>
              </a:rPr>
              <a:t>khai</a:t>
            </a:r>
            <a:r>
              <a:rPr lang="en-US" sz="2400" b="1" dirty="0">
                <a:solidFill>
                  <a:srgbClr val="006699"/>
                </a:solidFill>
              </a:rPr>
              <a:t> </a:t>
            </a:r>
            <a:r>
              <a:rPr lang="en-US" sz="2400" b="1" dirty="0" err="1">
                <a:solidFill>
                  <a:srgbClr val="006699"/>
                </a:solidFill>
              </a:rPr>
              <a:t>thác</a:t>
            </a:r>
            <a:r>
              <a:rPr lang="en-US" sz="2400" b="1" dirty="0">
                <a:solidFill>
                  <a:srgbClr val="006699"/>
                </a:solidFill>
              </a:rPr>
              <a:t> </a:t>
            </a:r>
            <a:r>
              <a:rPr lang="en-US" sz="2400" b="1" dirty="0" err="1">
                <a:solidFill>
                  <a:srgbClr val="006699"/>
                </a:solidFill>
              </a:rPr>
              <a:t>eNodeB</a:t>
            </a:r>
            <a:r>
              <a:rPr lang="en-US" sz="2400" b="1" dirty="0">
                <a:solidFill>
                  <a:srgbClr val="006699"/>
                </a:solidFill>
              </a:rPr>
              <a:t> Viettel</a:t>
            </a:r>
            <a:endParaRPr sz="1400" dirty="0"/>
          </a:p>
          <a:p>
            <a:pPr marL="0" lvl="0" indent="0">
              <a:spcBef>
                <a:spcPts val="600"/>
              </a:spcBef>
              <a:spcAft>
                <a:spcPts val="1000"/>
              </a:spcAft>
              <a:buNone/>
            </a:pPr>
            <a:endParaRPr sz="2400" dirty="0"/>
          </a:p>
        </p:txBody>
      </p:sp>
      <p:grpSp>
        <p:nvGrpSpPr>
          <p:cNvPr id="194" name="Shape 194"/>
          <p:cNvGrpSpPr/>
          <p:nvPr/>
        </p:nvGrpSpPr>
        <p:grpSpPr>
          <a:xfrm>
            <a:off x="293683" y="574116"/>
            <a:ext cx="309041" cy="403123"/>
            <a:chOff x="590250" y="244200"/>
            <a:chExt cx="407975" cy="532175"/>
          </a:xfrm>
        </p:grpSpPr>
        <p:sp>
          <p:nvSpPr>
            <p:cNvPr id="195" name="Shape 195"/>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Shape 198"/>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Shape 199"/>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 name="Shape 203"/>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 name="Shape 204"/>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Shape 205"/>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Shape 206"/>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Shape 207"/>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 name="Shape 208"/>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22" name="Picture 21">
            <a:extLst>
              <a:ext uri="{FF2B5EF4-FFF2-40B4-BE49-F238E27FC236}">
                <a16:creationId xmlns:a16="http://schemas.microsoft.com/office/drawing/2014/main" id="{87D07515-8F1F-4D3E-A570-2398BCB734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23" name="Picture 22">
            <a:extLst>
              <a:ext uri="{FF2B5EF4-FFF2-40B4-BE49-F238E27FC236}">
                <a16:creationId xmlns:a16="http://schemas.microsoft.com/office/drawing/2014/main" id="{A6E4FC8C-1C83-4639-B64B-0022C9E74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Tree>
    <p:extLst>
      <p:ext uri="{BB962C8B-B14F-4D97-AF65-F5344CB8AC3E}">
        <p14:creationId xmlns:p14="http://schemas.microsoft.com/office/powerpoint/2010/main" val="2066636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Khai thác được gì từ eNodeB?</a:t>
            </a:r>
            <a:endParaRPr/>
          </a:p>
        </p:txBody>
      </p:sp>
      <p:sp>
        <p:nvSpPr>
          <p:cNvPr id="192" name="Shape 19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25</a:t>
            </a:fld>
            <a:endParaRPr/>
          </a:p>
        </p:txBody>
      </p:sp>
      <p:grpSp>
        <p:nvGrpSpPr>
          <p:cNvPr id="194" name="Shape 194"/>
          <p:cNvGrpSpPr/>
          <p:nvPr/>
        </p:nvGrpSpPr>
        <p:grpSpPr>
          <a:xfrm>
            <a:off x="293683" y="574116"/>
            <a:ext cx="309041" cy="403123"/>
            <a:chOff x="590250" y="244200"/>
            <a:chExt cx="407975" cy="532175"/>
          </a:xfrm>
        </p:grpSpPr>
        <p:sp>
          <p:nvSpPr>
            <p:cNvPr id="195" name="Shape 195"/>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Shape 198"/>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Shape 199"/>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 name="Shape 203"/>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 name="Shape 204"/>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Shape 205"/>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Shape 206"/>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Shape 207"/>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 name="Shape 208"/>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22" name="Picture 21">
            <a:extLst>
              <a:ext uri="{FF2B5EF4-FFF2-40B4-BE49-F238E27FC236}">
                <a16:creationId xmlns:a16="http://schemas.microsoft.com/office/drawing/2014/main" id="{87D07515-8F1F-4D3E-A570-2398BCB734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23" name="Picture 22">
            <a:extLst>
              <a:ext uri="{FF2B5EF4-FFF2-40B4-BE49-F238E27FC236}">
                <a16:creationId xmlns:a16="http://schemas.microsoft.com/office/drawing/2014/main" id="{A6E4FC8C-1C83-4639-B64B-0022C9E74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
        <p:nvSpPr>
          <p:cNvPr id="24" name="Shape 193"/>
          <p:cNvSpPr txBox="1">
            <a:spLocks noGrp="1"/>
          </p:cNvSpPr>
          <p:nvPr>
            <p:ph type="body" idx="1"/>
          </p:nvPr>
        </p:nvSpPr>
        <p:spPr>
          <a:xfrm>
            <a:off x="708735" y="1428072"/>
            <a:ext cx="7613912" cy="2558154"/>
          </a:xfrm>
          <a:prstGeom prst="rect">
            <a:avLst/>
          </a:prstGeom>
        </p:spPr>
        <p:txBody>
          <a:bodyPr spcFirstLastPara="1" wrap="square" lIns="91425" tIns="91425" rIns="91425" bIns="91425" anchor="t" anchorCtr="0">
            <a:noAutofit/>
          </a:bodyPr>
          <a:lstStyle/>
          <a:p>
            <a:pPr marL="0" indent="0">
              <a:spcAft>
                <a:spcPts val="1000"/>
              </a:spcAft>
              <a:buNone/>
            </a:pPr>
            <a:r>
              <a:rPr lang="en-US" sz="2400"/>
              <a:t>Chức năng của eNodeB </a:t>
            </a:r>
          </a:p>
          <a:p>
            <a:pPr marL="0" lvl="0" indent="0">
              <a:spcBef>
                <a:spcPts val="600"/>
              </a:spcBef>
              <a:spcAft>
                <a:spcPts val="1000"/>
              </a:spcAft>
              <a:buNone/>
            </a:pPr>
            <a:r>
              <a:rPr lang="en-US" sz="2400"/>
              <a:t>Protocol stack</a:t>
            </a:r>
          </a:p>
        </p:txBody>
      </p:sp>
    </p:spTree>
    <p:extLst>
      <p:ext uri="{BB962C8B-B14F-4D97-AF65-F5344CB8AC3E}">
        <p14:creationId xmlns:p14="http://schemas.microsoft.com/office/powerpoint/2010/main" val="2906567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2" name="Shape 19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26</a:t>
            </a:fld>
            <a:endParaRPr dirty="0"/>
          </a:p>
        </p:txBody>
      </p:sp>
      <p:grpSp>
        <p:nvGrpSpPr>
          <p:cNvPr id="194" name="Shape 194"/>
          <p:cNvGrpSpPr/>
          <p:nvPr/>
        </p:nvGrpSpPr>
        <p:grpSpPr>
          <a:xfrm>
            <a:off x="293683" y="574116"/>
            <a:ext cx="309041" cy="403123"/>
            <a:chOff x="590250" y="244200"/>
            <a:chExt cx="407975" cy="532175"/>
          </a:xfrm>
        </p:grpSpPr>
        <p:sp>
          <p:nvSpPr>
            <p:cNvPr id="195" name="Shape 195"/>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96" name="Shape 196"/>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97" name="Shape 197"/>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98" name="Shape 198"/>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99" name="Shape 199"/>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00" name="Shape 200"/>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01" name="Shape 201"/>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02" name="Shape 202"/>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03" name="Shape 203"/>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04" name="Shape 204"/>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05" name="Shape 205"/>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06" name="Shape 206"/>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07" name="Shape 207"/>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08" name="Shape 208"/>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pic>
        <p:nvPicPr>
          <p:cNvPr id="22" name="Picture 21">
            <a:extLst>
              <a:ext uri="{FF2B5EF4-FFF2-40B4-BE49-F238E27FC236}">
                <a16:creationId xmlns:a16="http://schemas.microsoft.com/office/drawing/2014/main" id="{87D07515-8F1F-4D3E-A570-2398BCB734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23" name="Picture 22">
            <a:extLst>
              <a:ext uri="{FF2B5EF4-FFF2-40B4-BE49-F238E27FC236}">
                <a16:creationId xmlns:a16="http://schemas.microsoft.com/office/drawing/2014/main" id="{A6E4FC8C-1C83-4639-B64B-0022C9E74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
        <p:nvSpPr>
          <p:cNvPr id="3" name="Title 2"/>
          <p:cNvSpPr>
            <a:spLocks noGrp="1"/>
          </p:cNvSpPr>
          <p:nvPr>
            <p:ph type="title"/>
          </p:nvPr>
        </p:nvSpPr>
        <p:spPr/>
        <p:txBody>
          <a:bodyPr/>
          <a:lstStyle/>
          <a:p>
            <a:r>
              <a:rPr lang="en-US" dirty="0"/>
              <a:t>protocols</a:t>
            </a:r>
          </a:p>
        </p:txBody>
      </p:sp>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1217" y="1425233"/>
            <a:ext cx="4532783" cy="2519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521794"/>
            <a:ext cx="4754169" cy="214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7845" y="3666969"/>
            <a:ext cx="2198477" cy="217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929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6B753F-C407-4759-A639-6E0E91DA008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27</a:t>
            </a:fld>
            <a:endParaRPr lang="en"/>
          </a:p>
        </p:txBody>
      </p:sp>
      <p:pic>
        <p:nvPicPr>
          <p:cNvPr id="3" name="Picture 2">
            <a:extLst>
              <a:ext uri="{FF2B5EF4-FFF2-40B4-BE49-F238E27FC236}">
                <a16:creationId xmlns:a16="http://schemas.microsoft.com/office/drawing/2014/main" id="{16BC6A36-82F1-4869-B32F-4C8BAEDA55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4" name="Picture 3">
            <a:extLst>
              <a:ext uri="{FF2B5EF4-FFF2-40B4-BE49-F238E27FC236}">
                <a16:creationId xmlns:a16="http://schemas.microsoft.com/office/drawing/2014/main" id="{8C1DE831-EA55-4A9A-B7E7-FB14480DB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
        <p:nvSpPr>
          <p:cNvPr id="6" name="object 9">
            <a:extLst>
              <a:ext uri="{FF2B5EF4-FFF2-40B4-BE49-F238E27FC236}">
                <a16:creationId xmlns:a16="http://schemas.microsoft.com/office/drawing/2014/main" id="{F088B362-7B88-4A5E-8D2B-BD16F0CFD2D0}"/>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dirty="0"/>
          </a:p>
        </p:txBody>
      </p:sp>
      <p:sp>
        <p:nvSpPr>
          <p:cNvPr id="9" name="Shape 248">
            <a:extLst>
              <a:ext uri="{FF2B5EF4-FFF2-40B4-BE49-F238E27FC236}">
                <a16:creationId xmlns:a16="http://schemas.microsoft.com/office/drawing/2014/main" id="{35DF76AA-8159-4531-A362-C1C017F13D15}"/>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400">
                <a:solidFill>
                  <a:srgbClr val="FF9800"/>
                </a:solidFill>
              </a:rPr>
              <a:t>Lớp vật lý – Vô tuyến</a:t>
            </a:r>
            <a:endParaRPr lang="en-US" sz="2400" dirty="0">
              <a:solidFill>
                <a:srgbClr val="FF9800"/>
              </a:solidFill>
            </a:endParaRPr>
          </a:p>
        </p:txBody>
      </p:sp>
      <p:pic>
        <p:nvPicPr>
          <p:cNvPr id="5" name="Picture 4">
            <a:extLst>
              <a:ext uri="{FF2B5EF4-FFF2-40B4-BE49-F238E27FC236}">
                <a16:creationId xmlns:a16="http://schemas.microsoft.com/office/drawing/2014/main" id="{BC82A2AC-9835-4FB9-AFB2-8EF9057B0187}"/>
              </a:ext>
            </a:extLst>
          </p:cNvPr>
          <p:cNvPicPr>
            <a:picLocks noChangeAspect="1"/>
          </p:cNvPicPr>
          <p:nvPr/>
        </p:nvPicPr>
        <p:blipFill>
          <a:blip r:embed="rId4"/>
          <a:stretch>
            <a:fillRect/>
          </a:stretch>
        </p:blipFill>
        <p:spPr>
          <a:xfrm>
            <a:off x="1279079" y="884798"/>
            <a:ext cx="5463738" cy="3599790"/>
          </a:xfrm>
          <a:prstGeom prst="rect">
            <a:avLst/>
          </a:prstGeom>
        </p:spPr>
      </p:pic>
    </p:spTree>
    <p:extLst>
      <p:ext uri="{BB962C8B-B14F-4D97-AF65-F5344CB8AC3E}">
        <p14:creationId xmlns:p14="http://schemas.microsoft.com/office/powerpoint/2010/main" val="2267313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6B753F-C407-4759-A639-6E0E91DA008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28</a:t>
            </a:fld>
            <a:endParaRPr lang="en"/>
          </a:p>
        </p:txBody>
      </p:sp>
      <p:pic>
        <p:nvPicPr>
          <p:cNvPr id="3" name="Picture 2">
            <a:extLst>
              <a:ext uri="{FF2B5EF4-FFF2-40B4-BE49-F238E27FC236}">
                <a16:creationId xmlns:a16="http://schemas.microsoft.com/office/drawing/2014/main" id="{16BC6A36-82F1-4869-B32F-4C8BAEDA55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4" name="Picture 3">
            <a:extLst>
              <a:ext uri="{FF2B5EF4-FFF2-40B4-BE49-F238E27FC236}">
                <a16:creationId xmlns:a16="http://schemas.microsoft.com/office/drawing/2014/main" id="{8C1DE831-EA55-4A9A-B7E7-FB14480DB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
        <p:nvSpPr>
          <p:cNvPr id="6" name="object 9">
            <a:extLst>
              <a:ext uri="{FF2B5EF4-FFF2-40B4-BE49-F238E27FC236}">
                <a16:creationId xmlns:a16="http://schemas.microsoft.com/office/drawing/2014/main" id="{F088B362-7B88-4A5E-8D2B-BD16F0CFD2D0}"/>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dirty="0"/>
          </a:p>
        </p:txBody>
      </p:sp>
      <p:sp>
        <p:nvSpPr>
          <p:cNvPr id="9" name="Shape 248">
            <a:extLst>
              <a:ext uri="{FF2B5EF4-FFF2-40B4-BE49-F238E27FC236}">
                <a16:creationId xmlns:a16="http://schemas.microsoft.com/office/drawing/2014/main" id="{35DF76AA-8159-4531-A362-C1C017F13D15}"/>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400" dirty="0" err="1">
                <a:solidFill>
                  <a:srgbClr val="FF9800"/>
                </a:solidFill>
              </a:rPr>
              <a:t>Vận</a:t>
            </a:r>
            <a:r>
              <a:rPr lang="en-US" sz="2400" dirty="0">
                <a:solidFill>
                  <a:srgbClr val="FF9800"/>
                </a:solidFill>
              </a:rPr>
              <a:t> </a:t>
            </a:r>
            <a:r>
              <a:rPr lang="en-US" sz="2400" dirty="0" err="1">
                <a:solidFill>
                  <a:srgbClr val="FF9800"/>
                </a:solidFill>
              </a:rPr>
              <a:t>hành</a:t>
            </a:r>
            <a:r>
              <a:rPr lang="en-US" sz="2400" dirty="0">
                <a:solidFill>
                  <a:srgbClr val="FF9800"/>
                </a:solidFill>
              </a:rPr>
              <a:t>, </a:t>
            </a:r>
            <a:r>
              <a:rPr lang="en-US" sz="2400" dirty="0" err="1">
                <a:solidFill>
                  <a:srgbClr val="FF9800"/>
                </a:solidFill>
              </a:rPr>
              <a:t>khai</a:t>
            </a:r>
            <a:r>
              <a:rPr lang="en-US" sz="2400" dirty="0">
                <a:solidFill>
                  <a:srgbClr val="FF9800"/>
                </a:solidFill>
              </a:rPr>
              <a:t> </a:t>
            </a:r>
            <a:r>
              <a:rPr lang="en-US" sz="2400" dirty="0" err="1">
                <a:solidFill>
                  <a:srgbClr val="FF9800"/>
                </a:solidFill>
              </a:rPr>
              <a:t>thác</a:t>
            </a:r>
            <a:r>
              <a:rPr lang="en-US" sz="2400" dirty="0">
                <a:solidFill>
                  <a:srgbClr val="FF9800"/>
                </a:solidFill>
              </a:rPr>
              <a:t> </a:t>
            </a:r>
            <a:r>
              <a:rPr lang="en-US" sz="2400" dirty="0" err="1">
                <a:solidFill>
                  <a:srgbClr val="FF9800"/>
                </a:solidFill>
              </a:rPr>
              <a:t>eNodeB</a:t>
            </a:r>
            <a:r>
              <a:rPr lang="en-US" sz="2400" dirty="0">
                <a:solidFill>
                  <a:srgbClr val="FF9800"/>
                </a:solidFill>
              </a:rPr>
              <a:t> Viettel </a:t>
            </a:r>
          </a:p>
        </p:txBody>
      </p:sp>
      <p:pic>
        <p:nvPicPr>
          <p:cNvPr id="10" name="Picture 9">
            <a:extLst>
              <a:ext uri="{FF2B5EF4-FFF2-40B4-BE49-F238E27FC236}">
                <a16:creationId xmlns:a16="http://schemas.microsoft.com/office/drawing/2014/main" id="{3B6E71CF-092A-492A-BA29-4ED738E8CEE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028217" y="2079966"/>
            <a:ext cx="5403715" cy="2447777"/>
          </a:xfrm>
          <a:prstGeom prst="rect">
            <a:avLst/>
          </a:prstGeom>
          <a:noFill/>
          <a:ln>
            <a:noFill/>
          </a:ln>
        </p:spPr>
      </p:pic>
      <p:sp>
        <p:nvSpPr>
          <p:cNvPr id="11" name="TextBox 10">
            <a:extLst>
              <a:ext uri="{FF2B5EF4-FFF2-40B4-BE49-F238E27FC236}">
                <a16:creationId xmlns:a16="http://schemas.microsoft.com/office/drawing/2014/main" id="{944FCF8D-B658-4898-942A-D2D0F30EA246}"/>
              </a:ext>
            </a:extLst>
          </p:cNvPr>
          <p:cNvSpPr txBox="1"/>
          <p:nvPr/>
        </p:nvSpPr>
        <p:spPr>
          <a:xfrm>
            <a:off x="623177" y="916316"/>
            <a:ext cx="7927435" cy="923330"/>
          </a:xfrm>
          <a:prstGeom prst="rect">
            <a:avLst/>
          </a:prstGeom>
          <a:noFill/>
        </p:spPr>
        <p:txBody>
          <a:bodyPr wrap="square">
            <a:spAutoFit/>
          </a:bodyPr>
          <a:lstStyle>
            <a:defPPr marR="0" lvl="0" algn="l" rtl="0">
              <a:lnSpc>
                <a:spcPct val="100000"/>
              </a:lnSpc>
              <a:spcBef>
                <a:spcPts val="0"/>
              </a:spcBef>
              <a:spcAft>
                <a:spcPts val="0"/>
              </a:spcAft>
            </a:defPPr>
            <a:lvl2pPr marL="587375" indent="-357188">
              <a:spcBef>
                <a:spcPts val="1240"/>
              </a:spcBef>
              <a:buFont typeface="Wingdings"/>
              <a:buChar char=""/>
              <a:tabLst>
                <a:tab pos="588010" algn="l"/>
                <a:tab pos="588645" algn="l"/>
              </a:tabLst>
              <a:defRPr sz="1800" spc="-5">
                <a:solidFill>
                  <a:srgbClr val="001F5F"/>
                </a:solidFill>
                <a:latin typeface="+mj-lt"/>
                <a:cs typeface="Times New Roman"/>
              </a:defRPr>
            </a:lvl2pPr>
          </a:lstStyle>
          <a:p>
            <a:r>
              <a:rPr lang="en-US" sz="1800" dirty="0" err="1">
                <a:solidFill>
                  <a:schemeClr val="accent1">
                    <a:lumMod val="50000"/>
                  </a:schemeClr>
                </a:solidFill>
              </a:rPr>
              <a:t>Thiết</a:t>
            </a:r>
            <a:r>
              <a:rPr lang="en-US" sz="1800" dirty="0">
                <a:solidFill>
                  <a:schemeClr val="accent1">
                    <a:lumMod val="50000"/>
                  </a:schemeClr>
                </a:solidFill>
              </a:rPr>
              <a:t> </a:t>
            </a:r>
            <a:r>
              <a:rPr lang="en-US" sz="1800" dirty="0" err="1">
                <a:solidFill>
                  <a:schemeClr val="accent1">
                    <a:lumMod val="50000"/>
                  </a:schemeClr>
                </a:solidFill>
              </a:rPr>
              <a:t>bị</a:t>
            </a:r>
            <a:r>
              <a:rPr lang="en-US" sz="1800" dirty="0">
                <a:solidFill>
                  <a:schemeClr val="accent1">
                    <a:lumMod val="50000"/>
                  </a:schemeClr>
                </a:solidFill>
              </a:rPr>
              <a:t> </a:t>
            </a:r>
            <a:r>
              <a:rPr lang="en-US" sz="1800" dirty="0" err="1">
                <a:solidFill>
                  <a:schemeClr val="accent1">
                    <a:lumMod val="50000"/>
                  </a:schemeClr>
                </a:solidFill>
              </a:rPr>
              <a:t>eNodeB</a:t>
            </a:r>
            <a:r>
              <a:rPr lang="en-US" sz="1800" dirty="0">
                <a:solidFill>
                  <a:schemeClr val="accent1">
                    <a:lumMod val="50000"/>
                  </a:schemeClr>
                </a:solidFill>
              </a:rPr>
              <a:t> </a:t>
            </a:r>
            <a:r>
              <a:rPr lang="en-US" sz="1800" dirty="0" err="1">
                <a:solidFill>
                  <a:schemeClr val="accent1">
                    <a:lumMod val="50000"/>
                  </a:schemeClr>
                </a:solidFill>
              </a:rPr>
              <a:t>của</a:t>
            </a:r>
            <a:r>
              <a:rPr lang="en-US" sz="1800" dirty="0">
                <a:solidFill>
                  <a:schemeClr val="accent1">
                    <a:lumMod val="50000"/>
                  </a:schemeClr>
                </a:solidFill>
              </a:rPr>
              <a:t> Viettel </a:t>
            </a:r>
            <a:r>
              <a:rPr lang="en-US" sz="1800" dirty="0" err="1">
                <a:solidFill>
                  <a:schemeClr val="accent1">
                    <a:lumMod val="50000"/>
                  </a:schemeClr>
                </a:solidFill>
              </a:rPr>
              <a:t>hỗ</a:t>
            </a:r>
            <a:r>
              <a:rPr lang="en-US" sz="1800" dirty="0">
                <a:solidFill>
                  <a:schemeClr val="accent1">
                    <a:lumMod val="50000"/>
                  </a:schemeClr>
                </a:solidFill>
              </a:rPr>
              <a:t> </a:t>
            </a:r>
            <a:r>
              <a:rPr lang="en-US" sz="1800" dirty="0" err="1">
                <a:solidFill>
                  <a:schemeClr val="accent1">
                    <a:lumMod val="50000"/>
                  </a:schemeClr>
                </a:solidFill>
              </a:rPr>
              <a:t>trợ</a:t>
            </a:r>
            <a:r>
              <a:rPr lang="en-US" sz="1800" dirty="0">
                <a:solidFill>
                  <a:schemeClr val="accent1">
                    <a:lumMod val="50000"/>
                  </a:schemeClr>
                </a:solidFill>
              </a:rPr>
              <a:t> 02 </a:t>
            </a:r>
            <a:r>
              <a:rPr lang="en-US" sz="1800" dirty="0" err="1">
                <a:solidFill>
                  <a:schemeClr val="accent1">
                    <a:lumMod val="50000"/>
                  </a:schemeClr>
                </a:solidFill>
              </a:rPr>
              <a:t>mô</a:t>
            </a:r>
            <a:r>
              <a:rPr lang="en-US" sz="1800" dirty="0">
                <a:solidFill>
                  <a:schemeClr val="accent1">
                    <a:lumMod val="50000"/>
                  </a:schemeClr>
                </a:solidFill>
              </a:rPr>
              <a:t> </a:t>
            </a:r>
            <a:r>
              <a:rPr lang="en-US" sz="1800" dirty="0" err="1">
                <a:solidFill>
                  <a:schemeClr val="accent1">
                    <a:lumMod val="50000"/>
                  </a:schemeClr>
                </a:solidFill>
              </a:rPr>
              <a:t>hình</a:t>
            </a:r>
            <a:r>
              <a:rPr lang="en-US" sz="1800" dirty="0">
                <a:solidFill>
                  <a:schemeClr val="accent1">
                    <a:lumMod val="50000"/>
                  </a:schemeClr>
                </a:solidFill>
              </a:rPr>
              <a:t> </a:t>
            </a:r>
            <a:r>
              <a:rPr lang="en-US" sz="1800" dirty="0" err="1">
                <a:solidFill>
                  <a:schemeClr val="accent1">
                    <a:lumMod val="50000"/>
                  </a:schemeClr>
                </a:solidFill>
              </a:rPr>
              <a:t>quản</a:t>
            </a:r>
            <a:r>
              <a:rPr lang="en-US" sz="1800" dirty="0">
                <a:solidFill>
                  <a:schemeClr val="accent1">
                    <a:lumMod val="50000"/>
                  </a:schemeClr>
                </a:solidFill>
              </a:rPr>
              <a:t> </a:t>
            </a:r>
            <a:r>
              <a:rPr lang="en-US" sz="1800" dirty="0" err="1">
                <a:solidFill>
                  <a:schemeClr val="accent1">
                    <a:lumMod val="50000"/>
                  </a:schemeClr>
                </a:solidFill>
              </a:rPr>
              <a:t>lý</a:t>
            </a:r>
            <a:r>
              <a:rPr lang="en-US" sz="1800" dirty="0">
                <a:solidFill>
                  <a:schemeClr val="accent1">
                    <a:lumMod val="50000"/>
                  </a:schemeClr>
                </a:solidFill>
              </a:rPr>
              <a:t>, </a:t>
            </a:r>
            <a:r>
              <a:rPr lang="en-US" sz="1800" dirty="0" err="1">
                <a:solidFill>
                  <a:schemeClr val="accent1">
                    <a:lumMod val="50000"/>
                  </a:schemeClr>
                </a:solidFill>
              </a:rPr>
              <a:t>giám</a:t>
            </a:r>
            <a:r>
              <a:rPr lang="en-US" sz="1800" dirty="0">
                <a:solidFill>
                  <a:schemeClr val="accent1">
                    <a:lumMod val="50000"/>
                  </a:schemeClr>
                </a:solidFill>
              </a:rPr>
              <a:t> </a:t>
            </a:r>
            <a:r>
              <a:rPr lang="en-US" sz="1800" dirty="0" err="1">
                <a:solidFill>
                  <a:schemeClr val="accent1">
                    <a:lumMod val="50000"/>
                  </a:schemeClr>
                </a:solidFill>
              </a:rPr>
              <a:t>sát</a:t>
            </a:r>
            <a:r>
              <a:rPr lang="en-US" sz="1800" dirty="0">
                <a:solidFill>
                  <a:schemeClr val="accent1">
                    <a:lumMod val="50000"/>
                  </a:schemeClr>
                </a:solidFill>
              </a:rPr>
              <a:t>:</a:t>
            </a:r>
          </a:p>
          <a:p>
            <a:pPr marL="396875" indent="-336550">
              <a:buFont typeface="Wingdings" panose="05000000000000000000" pitchFamily="2" charset="2"/>
              <a:buChar char="§"/>
            </a:pPr>
            <a:r>
              <a:rPr lang="en-US" sz="1800" dirty="0" err="1">
                <a:solidFill>
                  <a:schemeClr val="accent1">
                    <a:lumMod val="50000"/>
                  </a:schemeClr>
                </a:solidFill>
              </a:rPr>
              <a:t>Quản</a:t>
            </a:r>
            <a:r>
              <a:rPr lang="en-US" sz="1800" dirty="0">
                <a:solidFill>
                  <a:schemeClr val="accent1">
                    <a:lumMod val="50000"/>
                  </a:schemeClr>
                </a:solidFill>
              </a:rPr>
              <a:t> </a:t>
            </a:r>
            <a:r>
              <a:rPr lang="en-US" sz="1800" dirty="0" err="1">
                <a:solidFill>
                  <a:schemeClr val="accent1">
                    <a:lumMod val="50000"/>
                  </a:schemeClr>
                </a:solidFill>
              </a:rPr>
              <a:t>lý</a:t>
            </a:r>
            <a:r>
              <a:rPr lang="en-US" sz="1800" dirty="0">
                <a:solidFill>
                  <a:schemeClr val="accent1">
                    <a:lumMod val="50000"/>
                  </a:schemeClr>
                </a:solidFill>
              </a:rPr>
              <a:t> </a:t>
            </a:r>
            <a:r>
              <a:rPr lang="en-US" sz="1800" dirty="0" err="1">
                <a:solidFill>
                  <a:schemeClr val="accent1">
                    <a:lumMod val="50000"/>
                  </a:schemeClr>
                </a:solidFill>
              </a:rPr>
              <a:t>từ</a:t>
            </a:r>
            <a:r>
              <a:rPr lang="en-US" sz="1800" dirty="0">
                <a:solidFill>
                  <a:schemeClr val="accent1">
                    <a:lumMod val="50000"/>
                  </a:schemeClr>
                </a:solidFill>
              </a:rPr>
              <a:t> </a:t>
            </a:r>
            <a:r>
              <a:rPr lang="en-US" sz="1800" dirty="0" err="1">
                <a:solidFill>
                  <a:schemeClr val="accent1">
                    <a:lumMod val="50000"/>
                  </a:schemeClr>
                </a:solidFill>
              </a:rPr>
              <a:t>xa</a:t>
            </a:r>
            <a:r>
              <a:rPr lang="en-US" sz="1800" dirty="0">
                <a:solidFill>
                  <a:schemeClr val="accent1">
                    <a:lumMod val="50000"/>
                  </a:schemeClr>
                </a:solidFill>
              </a:rPr>
              <a:t> </a:t>
            </a:r>
            <a:r>
              <a:rPr lang="en-US" sz="1800" dirty="0" err="1">
                <a:solidFill>
                  <a:schemeClr val="accent1">
                    <a:lumMod val="50000"/>
                  </a:schemeClr>
                </a:solidFill>
              </a:rPr>
              <a:t>bằng</a:t>
            </a:r>
            <a:r>
              <a:rPr lang="en-US" sz="1800" dirty="0">
                <a:solidFill>
                  <a:schemeClr val="accent1">
                    <a:lumMod val="50000"/>
                  </a:schemeClr>
                </a:solidFill>
              </a:rPr>
              <a:t> </a:t>
            </a:r>
            <a:r>
              <a:rPr lang="en-US" sz="1800" dirty="0" err="1">
                <a:solidFill>
                  <a:schemeClr val="accent1">
                    <a:lumMod val="50000"/>
                  </a:schemeClr>
                </a:solidFill>
              </a:rPr>
              <a:t>hệ</a:t>
            </a:r>
            <a:r>
              <a:rPr lang="en-US" sz="1800" dirty="0">
                <a:solidFill>
                  <a:schemeClr val="accent1">
                    <a:lumMod val="50000"/>
                  </a:schemeClr>
                </a:solidFill>
              </a:rPr>
              <a:t> </a:t>
            </a:r>
            <a:r>
              <a:rPr lang="en-US" sz="1800" dirty="0" err="1">
                <a:solidFill>
                  <a:schemeClr val="accent1">
                    <a:lumMod val="50000"/>
                  </a:schemeClr>
                </a:solidFill>
              </a:rPr>
              <a:t>thống</a:t>
            </a:r>
            <a:r>
              <a:rPr lang="en-US" sz="1800" dirty="0">
                <a:solidFill>
                  <a:schemeClr val="accent1">
                    <a:lumMod val="50000"/>
                  </a:schemeClr>
                </a:solidFill>
              </a:rPr>
              <a:t> EMS </a:t>
            </a:r>
            <a:r>
              <a:rPr lang="en-US" sz="1800" dirty="0" err="1">
                <a:solidFill>
                  <a:schemeClr val="accent1">
                    <a:lumMod val="50000"/>
                  </a:schemeClr>
                </a:solidFill>
              </a:rPr>
              <a:t>chạy</a:t>
            </a:r>
            <a:r>
              <a:rPr lang="en-US" sz="1800" dirty="0">
                <a:solidFill>
                  <a:schemeClr val="accent1">
                    <a:lumMod val="50000"/>
                  </a:schemeClr>
                </a:solidFill>
              </a:rPr>
              <a:t> </a:t>
            </a:r>
            <a:r>
              <a:rPr lang="en-US" sz="1800" dirty="0" err="1">
                <a:solidFill>
                  <a:schemeClr val="accent1">
                    <a:lumMod val="50000"/>
                  </a:schemeClr>
                </a:solidFill>
              </a:rPr>
              <a:t>trên</a:t>
            </a:r>
            <a:r>
              <a:rPr lang="en-US" sz="1800" dirty="0">
                <a:solidFill>
                  <a:schemeClr val="accent1">
                    <a:lumMod val="50000"/>
                  </a:schemeClr>
                </a:solidFill>
              </a:rPr>
              <a:t> </a:t>
            </a:r>
            <a:r>
              <a:rPr lang="en-US" sz="1800" dirty="0" err="1">
                <a:solidFill>
                  <a:schemeClr val="accent1">
                    <a:lumMod val="50000"/>
                  </a:schemeClr>
                </a:solidFill>
              </a:rPr>
              <a:t>mạng</a:t>
            </a:r>
            <a:r>
              <a:rPr lang="en-US" sz="1800" dirty="0">
                <a:solidFill>
                  <a:schemeClr val="accent1">
                    <a:lumMod val="50000"/>
                  </a:schemeClr>
                </a:solidFill>
              </a:rPr>
              <a:t> </a:t>
            </a:r>
            <a:r>
              <a:rPr lang="en-US" sz="1800" dirty="0" err="1">
                <a:solidFill>
                  <a:schemeClr val="accent1">
                    <a:lumMod val="50000"/>
                  </a:schemeClr>
                </a:solidFill>
              </a:rPr>
              <a:t>nội</a:t>
            </a:r>
            <a:r>
              <a:rPr lang="en-US" sz="1800" dirty="0">
                <a:solidFill>
                  <a:schemeClr val="accent1">
                    <a:lumMod val="50000"/>
                  </a:schemeClr>
                </a:solidFill>
              </a:rPr>
              <a:t> </a:t>
            </a:r>
            <a:r>
              <a:rPr lang="en-US" sz="1800" dirty="0" err="1">
                <a:solidFill>
                  <a:schemeClr val="accent1">
                    <a:lumMod val="50000"/>
                  </a:schemeClr>
                </a:solidFill>
              </a:rPr>
              <a:t>bộ</a:t>
            </a:r>
            <a:r>
              <a:rPr lang="en-US" sz="1800" dirty="0">
                <a:solidFill>
                  <a:schemeClr val="accent1">
                    <a:lumMod val="50000"/>
                  </a:schemeClr>
                </a:solidFill>
              </a:rPr>
              <a:t>.</a:t>
            </a:r>
          </a:p>
          <a:p>
            <a:pPr marL="396875" indent="-336550">
              <a:buFont typeface="Wingdings" panose="05000000000000000000" pitchFamily="2" charset="2"/>
              <a:buChar char="§"/>
            </a:pPr>
            <a:r>
              <a:rPr lang="en-US" sz="1800" dirty="0" err="1">
                <a:solidFill>
                  <a:schemeClr val="accent1">
                    <a:lumMod val="50000"/>
                  </a:schemeClr>
                </a:solidFill>
              </a:rPr>
              <a:t>Quản</a:t>
            </a:r>
            <a:r>
              <a:rPr lang="en-US" sz="1800" dirty="0">
                <a:solidFill>
                  <a:schemeClr val="accent1">
                    <a:lumMod val="50000"/>
                  </a:schemeClr>
                </a:solidFill>
              </a:rPr>
              <a:t> </a:t>
            </a:r>
            <a:r>
              <a:rPr lang="en-US" sz="1800" dirty="0" err="1">
                <a:solidFill>
                  <a:schemeClr val="accent1">
                    <a:lumMod val="50000"/>
                  </a:schemeClr>
                </a:solidFill>
              </a:rPr>
              <a:t>lý</a:t>
            </a:r>
            <a:r>
              <a:rPr lang="en-US" sz="1800" dirty="0">
                <a:solidFill>
                  <a:schemeClr val="accent1">
                    <a:lumMod val="50000"/>
                  </a:schemeClr>
                </a:solidFill>
              </a:rPr>
              <a:t>, </a:t>
            </a:r>
            <a:r>
              <a:rPr lang="en-US" sz="1800" dirty="0" err="1">
                <a:solidFill>
                  <a:schemeClr val="accent1">
                    <a:lumMod val="50000"/>
                  </a:schemeClr>
                </a:solidFill>
              </a:rPr>
              <a:t>giám</a:t>
            </a:r>
            <a:r>
              <a:rPr lang="en-US" sz="1800" dirty="0">
                <a:solidFill>
                  <a:schemeClr val="accent1">
                    <a:lumMod val="50000"/>
                  </a:schemeClr>
                </a:solidFill>
              </a:rPr>
              <a:t> </a:t>
            </a:r>
            <a:r>
              <a:rPr lang="en-US" sz="1800" dirty="0" err="1">
                <a:solidFill>
                  <a:schemeClr val="accent1">
                    <a:lumMod val="50000"/>
                  </a:schemeClr>
                </a:solidFill>
              </a:rPr>
              <a:t>sát</a:t>
            </a:r>
            <a:r>
              <a:rPr lang="en-US" sz="1800" dirty="0">
                <a:solidFill>
                  <a:schemeClr val="accent1">
                    <a:lumMod val="50000"/>
                  </a:schemeClr>
                </a:solidFill>
              </a:rPr>
              <a:t> </a:t>
            </a:r>
            <a:r>
              <a:rPr lang="en-US" sz="1800" dirty="0" err="1">
                <a:solidFill>
                  <a:schemeClr val="accent1">
                    <a:lumMod val="50000"/>
                  </a:schemeClr>
                </a:solidFill>
              </a:rPr>
              <a:t>trực</a:t>
            </a:r>
            <a:r>
              <a:rPr lang="en-US" sz="1800" dirty="0">
                <a:solidFill>
                  <a:schemeClr val="accent1">
                    <a:lumMod val="50000"/>
                  </a:schemeClr>
                </a:solidFill>
              </a:rPr>
              <a:t> </a:t>
            </a:r>
            <a:r>
              <a:rPr lang="en-US" sz="1800" dirty="0" err="1">
                <a:solidFill>
                  <a:schemeClr val="accent1">
                    <a:lumMod val="50000"/>
                  </a:schemeClr>
                </a:solidFill>
              </a:rPr>
              <a:t>tiếp</a:t>
            </a:r>
            <a:r>
              <a:rPr lang="en-US" sz="1800" dirty="0">
                <a:solidFill>
                  <a:schemeClr val="accent1">
                    <a:lumMod val="50000"/>
                  </a:schemeClr>
                </a:solidFill>
              </a:rPr>
              <a:t> </a:t>
            </a:r>
            <a:r>
              <a:rPr lang="en-US" sz="1800" dirty="0" err="1">
                <a:solidFill>
                  <a:schemeClr val="accent1">
                    <a:lumMod val="50000"/>
                  </a:schemeClr>
                </a:solidFill>
              </a:rPr>
              <a:t>tại</a:t>
            </a:r>
            <a:r>
              <a:rPr lang="en-US" sz="1800" dirty="0">
                <a:solidFill>
                  <a:schemeClr val="accent1">
                    <a:lumMod val="50000"/>
                  </a:schemeClr>
                </a:solidFill>
              </a:rPr>
              <a:t> </a:t>
            </a:r>
            <a:r>
              <a:rPr lang="en-US" sz="1800" dirty="0" err="1">
                <a:solidFill>
                  <a:schemeClr val="accent1">
                    <a:lumMod val="50000"/>
                  </a:schemeClr>
                </a:solidFill>
              </a:rPr>
              <a:t>trạm</a:t>
            </a:r>
            <a:endParaRPr lang="en-US" sz="1800" dirty="0">
              <a:solidFill>
                <a:schemeClr val="accent1">
                  <a:lumMod val="50000"/>
                </a:schemeClr>
              </a:solidFill>
            </a:endParaRPr>
          </a:p>
        </p:txBody>
      </p:sp>
    </p:spTree>
    <p:extLst>
      <p:ext uri="{BB962C8B-B14F-4D97-AF65-F5344CB8AC3E}">
        <p14:creationId xmlns:p14="http://schemas.microsoft.com/office/powerpoint/2010/main" val="2591368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6B753F-C407-4759-A639-6E0E91DA008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29</a:t>
            </a:fld>
            <a:endParaRPr lang="en"/>
          </a:p>
        </p:txBody>
      </p:sp>
      <p:pic>
        <p:nvPicPr>
          <p:cNvPr id="3" name="Picture 2">
            <a:extLst>
              <a:ext uri="{FF2B5EF4-FFF2-40B4-BE49-F238E27FC236}">
                <a16:creationId xmlns:a16="http://schemas.microsoft.com/office/drawing/2014/main" id="{16BC6A36-82F1-4869-B32F-4C8BAEDA55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4" name="Picture 3">
            <a:extLst>
              <a:ext uri="{FF2B5EF4-FFF2-40B4-BE49-F238E27FC236}">
                <a16:creationId xmlns:a16="http://schemas.microsoft.com/office/drawing/2014/main" id="{8C1DE831-EA55-4A9A-B7E7-FB14480DB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
        <p:nvSpPr>
          <p:cNvPr id="5" name="Shape 248">
            <a:extLst>
              <a:ext uri="{FF2B5EF4-FFF2-40B4-BE49-F238E27FC236}">
                <a16:creationId xmlns:a16="http://schemas.microsoft.com/office/drawing/2014/main" id="{6F4FD751-8025-4248-A5D2-8B80235283CB}"/>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400" dirty="0" err="1">
                <a:solidFill>
                  <a:srgbClr val="FF9800"/>
                </a:solidFill>
              </a:rPr>
              <a:t>Vận</a:t>
            </a:r>
            <a:r>
              <a:rPr lang="en-US" sz="2400" dirty="0">
                <a:solidFill>
                  <a:srgbClr val="FF9800"/>
                </a:solidFill>
              </a:rPr>
              <a:t> </a:t>
            </a:r>
            <a:r>
              <a:rPr lang="en-US" sz="2400" dirty="0" err="1">
                <a:solidFill>
                  <a:srgbClr val="FF9800"/>
                </a:solidFill>
              </a:rPr>
              <a:t>hành</a:t>
            </a:r>
            <a:r>
              <a:rPr lang="en-US" sz="2400" dirty="0">
                <a:solidFill>
                  <a:srgbClr val="FF9800"/>
                </a:solidFill>
              </a:rPr>
              <a:t>, </a:t>
            </a:r>
            <a:r>
              <a:rPr lang="en-US" sz="2400" dirty="0" err="1">
                <a:solidFill>
                  <a:srgbClr val="FF9800"/>
                </a:solidFill>
              </a:rPr>
              <a:t>khai</a:t>
            </a:r>
            <a:r>
              <a:rPr lang="en-US" sz="2400" dirty="0">
                <a:solidFill>
                  <a:srgbClr val="FF9800"/>
                </a:solidFill>
              </a:rPr>
              <a:t> </a:t>
            </a:r>
            <a:r>
              <a:rPr lang="en-US" sz="2400" dirty="0" err="1">
                <a:solidFill>
                  <a:srgbClr val="FF9800"/>
                </a:solidFill>
              </a:rPr>
              <a:t>thác</a:t>
            </a:r>
            <a:r>
              <a:rPr lang="en-US" sz="2400" dirty="0">
                <a:solidFill>
                  <a:srgbClr val="FF9800"/>
                </a:solidFill>
              </a:rPr>
              <a:t> </a:t>
            </a:r>
            <a:r>
              <a:rPr lang="en-US" sz="2400" dirty="0" err="1">
                <a:solidFill>
                  <a:srgbClr val="FF9800"/>
                </a:solidFill>
              </a:rPr>
              <a:t>eNodeB</a:t>
            </a:r>
            <a:r>
              <a:rPr lang="en-US" sz="2400" dirty="0">
                <a:solidFill>
                  <a:srgbClr val="FF9800"/>
                </a:solidFill>
              </a:rPr>
              <a:t> Viettel </a:t>
            </a:r>
          </a:p>
        </p:txBody>
      </p:sp>
      <p:sp>
        <p:nvSpPr>
          <p:cNvPr id="6" name="object 9">
            <a:extLst>
              <a:ext uri="{FF2B5EF4-FFF2-40B4-BE49-F238E27FC236}">
                <a16:creationId xmlns:a16="http://schemas.microsoft.com/office/drawing/2014/main" id="{F088B362-7B88-4A5E-8D2B-BD16F0CFD2D0}"/>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a:p>
        </p:txBody>
      </p:sp>
      <p:sp>
        <p:nvSpPr>
          <p:cNvPr id="8" name="object 12">
            <a:extLst>
              <a:ext uri="{FF2B5EF4-FFF2-40B4-BE49-F238E27FC236}">
                <a16:creationId xmlns:a16="http://schemas.microsoft.com/office/drawing/2014/main" id="{E76F2B9F-6E49-444A-8473-3A5B4F2516CB}"/>
              </a:ext>
            </a:extLst>
          </p:cNvPr>
          <p:cNvSpPr txBox="1"/>
          <p:nvPr/>
        </p:nvSpPr>
        <p:spPr>
          <a:xfrm>
            <a:off x="609600" y="809390"/>
            <a:ext cx="7016470" cy="307777"/>
          </a:xfrm>
          <a:prstGeom prst="rect">
            <a:avLst/>
          </a:prstGeom>
        </p:spPr>
        <p:txBody>
          <a:bodyPr vert="horz" wrap="square" lIns="0" tIns="0" rIns="0" bIns="0" rtlCol="0">
            <a:spAutoFit/>
          </a:bodyPr>
          <a:lstStyle/>
          <a:p>
            <a:pPr marL="26988">
              <a:lnSpc>
                <a:spcPct val="100000"/>
              </a:lnSpc>
            </a:pPr>
            <a:r>
              <a:rPr lang="en-US" sz="2000" b="1" spc="-55" dirty="0">
                <a:solidFill>
                  <a:schemeClr val="accent1">
                    <a:lumMod val="75000"/>
                  </a:schemeClr>
                </a:solidFill>
                <a:latin typeface="+mn-lt"/>
                <a:cs typeface="Calibri"/>
              </a:rPr>
              <a:t>1. </a:t>
            </a:r>
            <a:r>
              <a:rPr lang="en-US" sz="2000" b="1" spc="-55" dirty="0" err="1">
                <a:solidFill>
                  <a:schemeClr val="accent1">
                    <a:lumMod val="75000"/>
                  </a:schemeClr>
                </a:solidFill>
                <a:latin typeface="+mn-lt"/>
                <a:cs typeface="Calibri"/>
              </a:rPr>
              <a:t>Hệ</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thống</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quản</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lý</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từ</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xa</a:t>
            </a:r>
            <a:r>
              <a:rPr lang="en-US" sz="2000" b="1" spc="-55" dirty="0">
                <a:solidFill>
                  <a:schemeClr val="accent1">
                    <a:lumMod val="75000"/>
                  </a:schemeClr>
                </a:solidFill>
                <a:latin typeface="+mn-lt"/>
                <a:cs typeface="Calibri"/>
              </a:rPr>
              <a:t> EMS</a:t>
            </a:r>
            <a:endParaRPr sz="1800" b="1" spc="-55" dirty="0">
              <a:solidFill>
                <a:srgbClr val="1FA985"/>
              </a:solidFill>
              <a:latin typeface="+mn-lt"/>
              <a:cs typeface="Calibri"/>
            </a:endParaRPr>
          </a:p>
        </p:txBody>
      </p:sp>
      <p:sp>
        <p:nvSpPr>
          <p:cNvPr id="12" name="TextBox 11">
            <a:extLst>
              <a:ext uri="{FF2B5EF4-FFF2-40B4-BE49-F238E27FC236}">
                <a16:creationId xmlns:a16="http://schemas.microsoft.com/office/drawing/2014/main" id="{47D96B78-701E-4211-9A2E-FA9DEA278B44}"/>
              </a:ext>
            </a:extLst>
          </p:cNvPr>
          <p:cNvSpPr txBox="1"/>
          <p:nvPr/>
        </p:nvSpPr>
        <p:spPr>
          <a:xfrm>
            <a:off x="609599" y="1277316"/>
            <a:ext cx="3242554" cy="2339102"/>
          </a:xfrm>
          <a:prstGeom prst="rect">
            <a:avLst/>
          </a:prstGeom>
          <a:noFill/>
        </p:spPr>
        <p:txBody>
          <a:bodyPr wrap="square">
            <a:spAutoFit/>
          </a:bodyPr>
          <a:lstStyle/>
          <a:p>
            <a:pPr marL="457200" lvl="1" indent="-284163">
              <a:lnSpc>
                <a:spcPct val="100000"/>
              </a:lnSpc>
              <a:spcBef>
                <a:spcPts val="1240"/>
              </a:spcBef>
              <a:buFont typeface="Wingdings"/>
              <a:buChar char=""/>
              <a:tabLst>
                <a:tab pos="457200" algn="l"/>
                <a:tab pos="741363" algn="l"/>
              </a:tabLst>
            </a:pPr>
            <a:r>
              <a:rPr lang="en-US" sz="1800" spc="-5" dirty="0" err="1">
                <a:solidFill>
                  <a:srgbClr val="001F5F"/>
                </a:solidFill>
                <a:latin typeface="+mj-lt"/>
                <a:cs typeface="Times New Roman"/>
              </a:rPr>
              <a:t>Hỗ</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trợ</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quản</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lý</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tới</a:t>
            </a:r>
            <a:r>
              <a:rPr lang="en-US" sz="1800" spc="-5" dirty="0">
                <a:solidFill>
                  <a:srgbClr val="001F5F"/>
                </a:solidFill>
                <a:latin typeface="+mj-lt"/>
                <a:cs typeface="Times New Roman"/>
              </a:rPr>
              <a:t> 10.000 </a:t>
            </a:r>
            <a:r>
              <a:rPr lang="en-US" sz="1800" spc="-5" dirty="0" err="1">
                <a:solidFill>
                  <a:srgbClr val="001F5F"/>
                </a:solidFill>
                <a:latin typeface="+mj-lt"/>
                <a:cs typeface="Times New Roman"/>
              </a:rPr>
              <a:t>eNodeB</a:t>
            </a:r>
            <a:endParaRPr lang="en-US" sz="1800" spc="-5" dirty="0">
              <a:solidFill>
                <a:srgbClr val="001F5F"/>
              </a:solidFill>
              <a:latin typeface="+mj-lt"/>
              <a:cs typeface="Times New Roman"/>
            </a:endParaRPr>
          </a:p>
          <a:p>
            <a:pPr marL="457200" lvl="1" indent="-284163">
              <a:lnSpc>
                <a:spcPct val="100000"/>
              </a:lnSpc>
              <a:spcBef>
                <a:spcPts val="1240"/>
              </a:spcBef>
              <a:buFont typeface="Wingdings"/>
              <a:buChar char=""/>
              <a:tabLst>
                <a:tab pos="457200" algn="l"/>
                <a:tab pos="741363" algn="l"/>
              </a:tabLst>
            </a:pPr>
            <a:r>
              <a:rPr lang="en-US" sz="1800" spc="-5" dirty="0">
                <a:solidFill>
                  <a:srgbClr val="001F5F"/>
                </a:solidFill>
                <a:latin typeface="+mj-lt"/>
                <a:cs typeface="Times New Roman"/>
              </a:rPr>
              <a:t>50 </a:t>
            </a:r>
            <a:r>
              <a:rPr lang="en-US" sz="1800" spc="-5" dirty="0" err="1">
                <a:solidFill>
                  <a:srgbClr val="001F5F"/>
                </a:solidFill>
                <a:latin typeface="+mj-lt"/>
                <a:cs typeface="Times New Roman"/>
              </a:rPr>
              <a:t>người</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dùng</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truy</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cập</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đồng</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thời</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vào</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hệ</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thống</a:t>
            </a:r>
            <a:endParaRPr lang="en-US" sz="1800" spc="-5" dirty="0">
              <a:solidFill>
                <a:srgbClr val="001F5F"/>
              </a:solidFill>
              <a:latin typeface="+mj-lt"/>
              <a:cs typeface="Times New Roman"/>
            </a:endParaRPr>
          </a:p>
          <a:p>
            <a:pPr marL="457200" lvl="1" indent="-284163">
              <a:lnSpc>
                <a:spcPct val="100000"/>
              </a:lnSpc>
              <a:spcBef>
                <a:spcPts val="1240"/>
              </a:spcBef>
              <a:buFont typeface="Wingdings"/>
              <a:buChar char=""/>
              <a:tabLst>
                <a:tab pos="457200" algn="l"/>
                <a:tab pos="741363" algn="l"/>
              </a:tabLst>
            </a:pPr>
            <a:r>
              <a:rPr lang="en-US" sz="1800" spc="-5" dirty="0" err="1">
                <a:solidFill>
                  <a:srgbClr val="001F5F"/>
                </a:solidFill>
                <a:latin typeface="+mj-lt"/>
                <a:cs typeface="Times New Roman"/>
              </a:rPr>
              <a:t>Lưu</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trữ</a:t>
            </a:r>
            <a:r>
              <a:rPr lang="en-US" sz="1800" spc="-5" dirty="0">
                <a:solidFill>
                  <a:srgbClr val="001F5F"/>
                </a:solidFill>
                <a:latin typeface="+mj-lt"/>
                <a:cs typeface="Times New Roman"/>
              </a:rPr>
              <a:t> KPI/</a:t>
            </a:r>
            <a:r>
              <a:rPr lang="en-US" sz="1800" spc="-5" dirty="0" err="1">
                <a:solidFill>
                  <a:srgbClr val="001F5F"/>
                </a:solidFill>
                <a:latin typeface="+mj-lt"/>
                <a:cs typeface="Times New Roman"/>
              </a:rPr>
              <a:t>cảnh</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báo</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trong</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thời</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gian</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tới</a:t>
            </a:r>
            <a:r>
              <a:rPr lang="en-US" sz="1800" spc="-5" dirty="0">
                <a:solidFill>
                  <a:srgbClr val="001F5F"/>
                </a:solidFill>
                <a:latin typeface="+mj-lt"/>
                <a:cs typeface="Times New Roman"/>
              </a:rPr>
              <a:t> 01 </a:t>
            </a:r>
            <a:r>
              <a:rPr lang="en-US" sz="1800" spc="-5" dirty="0" err="1">
                <a:solidFill>
                  <a:srgbClr val="001F5F"/>
                </a:solidFill>
                <a:latin typeface="+mj-lt"/>
                <a:cs typeface="Times New Roman"/>
              </a:rPr>
              <a:t>năm</a:t>
            </a:r>
            <a:endParaRPr lang="en-US" sz="1800" dirty="0">
              <a:solidFill>
                <a:srgbClr val="001F5F"/>
              </a:solidFill>
              <a:latin typeface="+mj-lt"/>
              <a:cs typeface="Times New Roman"/>
            </a:endParaRPr>
          </a:p>
        </p:txBody>
      </p:sp>
      <p:pic>
        <p:nvPicPr>
          <p:cNvPr id="9" name="Picture 8">
            <a:extLst>
              <a:ext uri="{FF2B5EF4-FFF2-40B4-BE49-F238E27FC236}">
                <a16:creationId xmlns:a16="http://schemas.microsoft.com/office/drawing/2014/main" id="{C2B74CDC-7ACF-4BEA-9A9E-1F359BB26DF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151600" y="1175115"/>
            <a:ext cx="4739640" cy="3461385"/>
          </a:xfrm>
          <a:prstGeom prst="rect">
            <a:avLst/>
          </a:prstGeom>
          <a:noFill/>
          <a:ln>
            <a:noFill/>
          </a:ln>
        </p:spPr>
      </p:pic>
      <p:sp>
        <p:nvSpPr>
          <p:cNvPr id="13" name="TextBox 12">
            <a:extLst>
              <a:ext uri="{FF2B5EF4-FFF2-40B4-BE49-F238E27FC236}">
                <a16:creationId xmlns:a16="http://schemas.microsoft.com/office/drawing/2014/main" id="{AFB6B47C-EE2B-4D20-B82B-EF86868EDD65}"/>
              </a:ext>
            </a:extLst>
          </p:cNvPr>
          <p:cNvSpPr txBox="1"/>
          <p:nvPr/>
        </p:nvSpPr>
        <p:spPr>
          <a:xfrm>
            <a:off x="384600" y="3921787"/>
            <a:ext cx="4576864" cy="523220"/>
          </a:xfrm>
          <a:prstGeom prst="rect">
            <a:avLst/>
          </a:prstGeom>
          <a:noFill/>
        </p:spPr>
        <p:txBody>
          <a:bodyPr wrap="square">
            <a:spAutoFit/>
          </a:bodyPr>
          <a:lstStyle/>
          <a:p>
            <a:pPr marL="0" marR="0" indent="365760" algn="ctr">
              <a:spcBef>
                <a:spcPts val="300"/>
              </a:spcBef>
              <a:spcAft>
                <a:spcPts val="1000"/>
              </a:spcAft>
            </a:pPr>
            <a:r>
              <a:rPr lang="en-US" sz="1400" i="1" dirty="0" err="1">
                <a:solidFill>
                  <a:srgbClr val="1F497D"/>
                </a:solidFill>
                <a:effectLst/>
                <a:latin typeface="Times New Roman" panose="02020603050405020304" pitchFamily="18" charset="0"/>
                <a:ea typeface="Times New Roman" panose="02020603050405020304" pitchFamily="18" charset="0"/>
              </a:rPr>
              <a:t>Hình</a:t>
            </a:r>
            <a:r>
              <a:rPr lang="en-US" sz="1400" i="1" dirty="0">
                <a:solidFill>
                  <a:srgbClr val="1F497D"/>
                </a:solidFill>
                <a:effectLst/>
                <a:latin typeface="Times New Roman" panose="02020603050405020304" pitchFamily="18" charset="0"/>
                <a:ea typeface="Times New Roman" panose="02020603050405020304" pitchFamily="18" charset="0"/>
              </a:rPr>
              <a:t>  4: </a:t>
            </a:r>
            <a:r>
              <a:rPr lang="en-US" sz="1400" i="1" dirty="0" err="1">
                <a:solidFill>
                  <a:srgbClr val="1F497D"/>
                </a:solidFill>
                <a:effectLst/>
                <a:latin typeface="Times New Roman" panose="02020603050405020304" pitchFamily="18" charset="0"/>
                <a:ea typeface="Times New Roman" panose="02020603050405020304" pitchFamily="18" charset="0"/>
              </a:rPr>
              <a:t>Sơ</a:t>
            </a:r>
            <a:r>
              <a:rPr lang="en-US" sz="1400" i="1" dirty="0">
                <a:solidFill>
                  <a:srgbClr val="1F497D"/>
                </a:solidFill>
                <a:effectLst/>
                <a:latin typeface="Times New Roman" panose="02020603050405020304" pitchFamily="18" charset="0"/>
                <a:ea typeface="Times New Roman" panose="02020603050405020304" pitchFamily="18" charset="0"/>
              </a:rPr>
              <a:t> </a:t>
            </a:r>
            <a:r>
              <a:rPr lang="en-US" sz="1400" i="1" dirty="0" err="1">
                <a:solidFill>
                  <a:srgbClr val="1F497D"/>
                </a:solidFill>
                <a:effectLst/>
                <a:latin typeface="Times New Roman" panose="02020603050405020304" pitchFamily="18" charset="0"/>
                <a:ea typeface="Times New Roman" panose="02020603050405020304" pitchFamily="18" charset="0"/>
              </a:rPr>
              <a:t>đồ</a:t>
            </a:r>
            <a:r>
              <a:rPr lang="en-US" sz="1400" i="1" dirty="0">
                <a:solidFill>
                  <a:srgbClr val="1F497D"/>
                </a:solidFill>
                <a:effectLst/>
                <a:latin typeface="Times New Roman" panose="02020603050405020304" pitchFamily="18" charset="0"/>
                <a:ea typeface="Times New Roman" panose="02020603050405020304" pitchFamily="18" charset="0"/>
              </a:rPr>
              <a:t> </a:t>
            </a:r>
            <a:r>
              <a:rPr lang="en-US" sz="1400" i="1" dirty="0" err="1">
                <a:solidFill>
                  <a:srgbClr val="1F497D"/>
                </a:solidFill>
                <a:effectLst/>
                <a:latin typeface="Times New Roman" panose="02020603050405020304" pitchFamily="18" charset="0"/>
                <a:ea typeface="Times New Roman" panose="02020603050405020304" pitchFamily="18" charset="0"/>
              </a:rPr>
              <a:t>triển</a:t>
            </a:r>
            <a:r>
              <a:rPr lang="en-US" sz="1400" i="1" dirty="0">
                <a:solidFill>
                  <a:srgbClr val="1F497D"/>
                </a:solidFill>
                <a:effectLst/>
                <a:latin typeface="Times New Roman" panose="02020603050405020304" pitchFamily="18" charset="0"/>
                <a:ea typeface="Times New Roman" panose="02020603050405020304" pitchFamily="18" charset="0"/>
              </a:rPr>
              <a:t> </a:t>
            </a:r>
            <a:r>
              <a:rPr lang="en-US" sz="1400" i="1" dirty="0" err="1">
                <a:solidFill>
                  <a:srgbClr val="1F497D"/>
                </a:solidFill>
                <a:effectLst/>
                <a:latin typeface="Times New Roman" panose="02020603050405020304" pitchFamily="18" charset="0"/>
                <a:ea typeface="Times New Roman" panose="02020603050405020304" pitchFamily="18" charset="0"/>
              </a:rPr>
              <a:t>khai</a:t>
            </a:r>
            <a:r>
              <a:rPr lang="en-US" sz="1400" i="1" dirty="0">
                <a:solidFill>
                  <a:srgbClr val="1F497D"/>
                </a:solidFill>
                <a:effectLst/>
                <a:latin typeface="Times New Roman" panose="02020603050405020304" pitchFamily="18" charset="0"/>
                <a:ea typeface="Times New Roman" panose="02020603050405020304" pitchFamily="18" charset="0"/>
              </a:rPr>
              <a:t> </a:t>
            </a:r>
            <a:r>
              <a:rPr lang="en-US" sz="1400" i="1" dirty="0" err="1">
                <a:solidFill>
                  <a:srgbClr val="1F497D"/>
                </a:solidFill>
                <a:effectLst/>
                <a:latin typeface="Times New Roman" panose="02020603050405020304" pitchFamily="18" charset="0"/>
                <a:ea typeface="Times New Roman" panose="02020603050405020304" pitchFamily="18" charset="0"/>
              </a:rPr>
              <a:t>hệ</a:t>
            </a:r>
            <a:r>
              <a:rPr lang="en-US" sz="1400" i="1" dirty="0">
                <a:solidFill>
                  <a:srgbClr val="1F497D"/>
                </a:solidFill>
                <a:effectLst/>
                <a:latin typeface="Times New Roman" panose="02020603050405020304" pitchFamily="18" charset="0"/>
                <a:ea typeface="Times New Roman" panose="02020603050405020304" pitchFamily="18" charset="0"/>
              </a:rPr>
              <a:t> </a:t>
            </a:r>
            <a:r>
              <a:rPr lang="en-US" sz="1400" i="1" dirty="0" err="1">
                <a:solidFill>
                  <a:srgbClr val="1F497D"/>
                </a:solidFill>
                <a:effectLst/>
                <a:latin typeface="Times New Roman" panose="02020603050405020304" pitchFamily="18" charset="0"/>
                <a:ea typeface="Times New Roman" panose="02020603050405020304" pitchFamily="18" charset="0"/>
              </a:rPr>
              <a:t>thống</a:t>
            </a:r>
            <a:r>
              <a:rPr lang="en-US" sz="1400" i="1" dirty="0">
                <a:solidFill>
                  <a:srgbClr val="1F497D"/>
                </a:solidFill>
                <a:effectLst/>
                <a:latin typeface="Times New Roman" panose="02020603050405020304" pitchFamily="18" charset="0"/>
                <a:ea typeface="Times New Roman" panose="02020603050405020304" pitchFamily="18" charset="0"/>
              </a:rPr>
              <a:t> </a:t>
            </a:r>
            <a:r>
              <a:rPr lang="en-US" sz="1400" i="1" dirty="0" err="1">
                <a:solidFill>
                  <a:srgbClr val="1F497D"/>
                </a:solidFill>
                <a:effectLst/>
                <a:latin typeface="Times New Roman" panose="02020603050405020304" pitchFamily="18" charset="0"/>
                <a:ea typeface="Times New Roman" panose="02020603050405020304" pitchFamily="18" charset="0"/>
              </a:rPr>
              <a:t>quản</a:t>
            </a:r>
            <a:r>
              <a:rPr lang="en-US" sz="1400" i="1" dirty="0">
                <a:solidFill>
                  <a:srgbClr val="1F497D"/>
                </a:solidFill>
                <a:effectLst/>
                <a:latin typeface="Times New Roman" panose="02020603050405020304" pitchFamily="18" charset="0"/>
                <a:ea typeface="Times New Roman" panose="02020603050405020304" pitchFamily="18" charset="0"/>
              </a:rPr>
              <a:t> </a:t>
            </a:r>
            <a:r>
              <a:rPr lang="en-US" sz="1400" i="1" dirty="0" err="1">
                <a:solidFill>
                  <a:srgbClr val="1F497D"/>
                </a:solidFill>
                <a:effectLst/>
                <a:latin typeface="Times New Roman" panose="02020603050405020304" pitchFamily="18" charset="0"/>
                <a:ea typeface="Times New Roman" panose="02020603050405020304" pitchFamily="18" charset="0"/>
              </a:rPr>
              <a:t>lý</a:t>
            </a:r>
            <a:r>
              <a:rPr lang="en-US" sz="1400" i="1" dirty="0">
                <a:solidFill>
                  <a:srgbClr val="1F497D"/>
                </a:solidFill>
                <a:effectLst/>
                <a:latin typeface="Times New Roman" panose="02020603050405020304" pitchFamily="18" charset="0"/>
                <a:ea typeface="Times New Roman" panose="02020603050405020304" pitchFamily="18" charset="0"/>
              </a:rPr>
              <a:t> EMS </a:t>
            </a:r>
            <a:r>
              <a:rPr lang="en-US" sz="1400" i="1" dirty="0" err="1">
                <a:solidFill>
                  <a:srgbClr val="1F497D"/>
                </a:solidFill>
                <a:effectLst/>
                <a:latin typeface="Times New Roman" panose="02020603050405020304" pitchFamily="18" charset="0"/>
                <a:ea typeface="Times New Roman" panose="02020603050405020304" pitchFamily="18" charset="0"/>
              </a:rPr>
              <a:t>của</a:t>
            </a:r>
            <a:r>
              <a:rPr lang="en-US" sz="1400" i="1" dirty="0">
                <a:solidFill>
                  <a:srgbClr val="1F497D"/>
                </a:solidFill>
                <a:effectLst/>
                <a:latin typeface="Times New Roman" panose="02020603050405020304" pitchFamily="18" charset="0"/>
                <a:ea typeface="Times New Roman" panose="02020603050405020304" pitchFamily="18" charset="0"/>
              </a:rPr>
              <a:t> VTTEK</a:t>
            </a:r>
            <a:endParaRPr lang="en-US" sz="900" i="1" dirty="0">
              <a:solidFill>
                <a:srgbClr val="1F497D"/>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37725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NỘI DUNG</a:t>
            </a:r>
            <a:endParaRPr/>
          </a:p>
        </p:txBody>
      </p:sp>
      <p:sp>
        <p:nvSpPr>
          <p:cNvPr id="192" name="Shape 19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a:t>
            </a:fld>
            <a:endParaRPr/>
          </a:p>
        </p:txBody>
      </p:sp>
      <p:sp>
        <p:nvSpPr>
          <p:cNvPr id="193" name="Shape 193"/>
          <p:cNvSpPr txBox="1">
            <a:spLocks noGrp="1"/>
          </p:cNvSpPr>
          <p:nvPr>
            <p:ph type="body" idx="1"/>
          </p:nvPr>
        </p:nvSpPr>
        <p:spPr>
          <a:xfrm>
            <a:off x="931572" y="1335864"/>
            <a:ext cx="7613912" cy="2558154"/>
          </a:xfrm>
          <a:prstGeom prst="rect">
            <a:avLst/>
          </a:prstGeom>
        </p:spPr>
        <p:txBody>
          <a:bodyPr spcFirstLastPara="1" wrap="square" lIns="91425" tIns="91425" rIns="91425" bIns="91425" anchor="t" anchorCtr="0">
            <a:noAutofit/>
          </a:bodyPr>
          <a:lstStyle/>
          <a:p>
            <a:pPr marL="0" lvl="0" indent="0">
              <a:lnSpc>
                <a:spcPct val="180000"/>
              </a:lnSpc>
              <a:buClr>
                <a:schemeClr val="dk1"/>
              </a:buClr>
              <a:buSzPts val="1100"/>
              <a:buNone/>
            </a:pPr>
            <a:r>
              <a:rPr lang="vi-VN" sz="2400" b="1" dirty="0">
                <a:solidFill>
                  <a:srgbClr val="FF9800"/>
                </a:solidFill>
              </a:rPr>
              <a:t>PHẦN </a:t>
            </a:r>
            <a:r>
              <a:rPr lang="en-US" sz="2400" b="1" dirty="0">
                <a:solidFill>
                  <a:srgbClr val="FF9800"/>
                </a:solidFill>
              </a:rPr>
              <a:t>1</a:t>
            </a:r>
            <a:r>
              <a:rPr lang="vi-VN" sz="2400" b="1" dirty="0">
                <a:solidFill>
                  <a:srgbClr val="FF9800"/>
                </a:solidFill>
              </a:rPr>
              <a:t>: </a:t>
            </a:r>
            <a:r>
              <a:rPr lang="en-US" sz="2400" b="1" dirty="0" err="1">
                <a:solidFill>
                  <a:srgbClr val="006699"/>
                </a:solidFill>
              </a:rPr>
              <a:t>Sơ</a:t>
            </a:r>
            <a:r>
              <a:rPr lang="en-US" sz="2400" b="1" dirty="0">
                <a:solidFill>
                  <a:srgbClr val="006699"/>
                </a:solidFill>
              </a:rPr>
              <a:t> </a:t>
            </a:r>
            <a:r>
              <a:rPr lang="en-US" sz="2400" b="1" dirty="0" err="1">
                <a:solidFill>
                  <a:srgbClr val="006699"/>
                </a:solidFill>
              </a:rPr>
              <a:t>đồ</a:t>
            </a:r>
            <a:r>
              <a:rPr lang="en-US" sz="2400" b="1" dirty="0">
                <a:solidFill>
                  <a:srgbClr val="006699"/>
                </a:solidFill>
              </a:rPr>
              <a:t> logic </a:t>
            </a:r>
            <a:r>
              <a:rPr lang="en-US" sz="2400" b="1" dirty="0" err="1">
                <a:solidFill>
                  <a:srgbClr val="006699"/>
                </a:solidFill>
              </a:rPr>
              <a:t>mạng</a:t>
            </a:r>
            <a:r>
              <a:rPr lang="en-US" sz="2400" b="1" dirty="0">
                <a:solidFill>
                  <a:srgbClr val="006699"/>
                </a:solidFill>
              </a:rPr>
              <a:t> 4G</a:t>
            </a:r>
            <a:endParaRPr lang="vi-VN" sz="2400" b="1" dirty="0">
              <a:solidFill>
                <a:srgbClr val="006699"/>
              </a:solidFill>
            </a:endParaRPr>
          </a:p>
          <a:p>
            <a:pPr marL="0" lvl="0" indent="0">
              <a:lnSpc>
                <a:spcPct val="180000"/>
              </a:lnSpc>
              <a:buClr>
                <a:schemeClr val="dk1"/>
              </a:buClr>
              <a:buSzPts val="1100"/>
              <a:buNone/>
            </a:pPr>
            <a:r>
              <a:rPr lang="vi-VN" sz="2400" b="1" dirty="0">
                <a:solidFill>
                  <a:schemeClr val="accent1">
                    <a:lumMod val="40000"/>
                    <a:lumOff val="60000"/>
                  </a:schemeClr>
                </a:solidFill>
              </a:rPr>
              <a:t>PHẦN </a:t>
            </a:r>
            <a:r>
              <a:rPr lang="en-US" sz="2400" b="1" dirty="0">
                <a:solidFill>
                  <a:schemeClr val="accent1">
                    <a:lumMod val="40000"/>
                    <a:lumOff val="60000"/>
                  </a:schemeClr>
                </a:solidFill>
              </a:rPr>
              <a:t>2</a:t>
            </a:r>
            <a:r>
              <a:rPr lang="vi-VN" sz="2400" b="1" dirty="0">
                <a:solidFill>
                  <a:schemeClr val="accent1">
                    <a:lumMod val="40000"/>
                    <a:lumOff val="60000"/>
                  </a:schemeClr>
                </a:solidFill>
              </a:rPr>
              <a:t>: </a:t>
            </a:r>
            <a:r>
              <a:rPr lang="en-US" sz="2400" b="1" dirty="0" err="1">
                <a:solidFill>
                  <a:schemeClr val="accent1">
                    <a:lumMod val="40000"/>
                    <a:lumOff val="60000"/>
                  </a:schemeClr>
                </a:solidFill>
              </a:rPr>
              <a:t>Cấu</a:t>
            </a:r>
            <a:r>
              <a:rPr lang="en-US" sz="2400" b="1" dirty="0">
                <a:solidFill>
                  <a:schemeClr val="accent1">
                    <a:lumMod val="40000"/>
                    <a:lumOff val="60000"/>
                  </a:schemeClr>
                </a:solidFill>
              </a:rPr>
              <a:t> </a:t>
            </a:r>
            <a:r>
              <a:rPr lang="en-US" sz="2400" b="1" dirty="0" err="1">
                <a:solidFill>
                  <a:schemeClr val="accent1">
                    <a:lumMod val="40000"/>
                    <a:lumOff val="60000"/>
                  </a:schemeClr>
                </a:solidFill>
              </a:rPr>
              <a:t>tạo</a:t>
            </a:r>
            <a:r>
              <a:rPr lang="en-US" sz="2400" b="1" dirty="0">
                <a:solidFill>
                  <a:schemeClr val="accent1">
                    <a:lumMod val="40000"/>
                    <a:lumOff val="60000"/>
                  </a:schemeClr>
                </a:solidFill>
              </a:rPr>
              <a:t> </a:t>
            </a:r>
            <a:r>
              <a:rPr lang="en-US" sz="2400" b="1" dirty="0" err="1">
                <a:solidFill>
                  <a:schemeClr val="accent1">
                    <a:lumMod val="40000"/>
                    <a:lumOff val="60000"/>
                  </a:schemeClr>
                </a:solidFill>
              </a:rPr>
              <a:t>và</a:t>
            </a:r>
            <a:r>
              <a:rPr lang="en-US" sz="2400" b="1" dirty="0">
                <a:solidFill>
                  <a:schemeClr val="accent1">
                    <a:lumMod val="40000"/>
                    <a:lumOff val="60000"/>
                  </a:schemeClr>
                </a:solidFill>
              </a:rPr>
              <a:t> </a:t>
            </a:r>
            <a:r>
              <a:rPr lang="en-US" sz="2400" b="1" dirty="0" err="1">
                <a:solidFill>
                  <a:schemeClr val="accent1">
                    <a:lumMod val="40000"/>
                    <a:lumOff val="60000"/>
                  </a:schemeClr>
                </a:solidFill>
              </a:rPr>
              <a:t>chức</a:t>
            </a:r>
            <a:r>
              <a:rPr lang="en-US" sz="2400" b="1" dirty="0">
                <a:solidFill>
                  <a:schemeClr val="accent1">
                    <a:lumMod val="40000"/>
                    <a:lumOff val="60000"/>
                  </a:schemeClr>
                </a:solidFill>
              </a:rPr>
              <a:t> </a:t>
            </a:r>
            <a:r>
              <a:rPr lang="en-US" sz="2400" b="1" dirty="0" err="1">
                <a:solidFill>
                  <a:schemeClr val="accent1">
                    <a:lumMod val="40000"/>
                    <a:lumOff val="60000"/>
                  </a:schemeClr>
                </a:solidFill>
              </a:rPr>
              <a:t>năng</a:t>
            </a:r>
            <a:r>
              <a:rPr lang="en-US" sz="2400" b="1" dirty="0">
                <a:solidFill>
                  <a:schemeClr val="accent1">
                    <a:lumMod val="40000"/>
                    <a:lumOff val="60000"/>
                  </a:schemeClr>
                </a:solidFill>
              </a:rPr>
              <a:t> </a:t>
            </a:r>
            <a:r>
              <a:rPr lang="en-US" sz="2400" b="1" dirty="0" err="1">
                <a:solidFill>
                  <a:schemeClr val="accent1">
                    <a:lumMod val="40000"/>
                    <a:lumOff val="60000"/>
                  </a:schemeClr>
                </a:solidFill>
              </a:rPr>
              <a:t>của</a:t>
            </a:r>
            <a:r>
              <a:rPr lang="en-US" sz="2400" b="1" dirty="0">
                <a:solidFill>
                  <a:schemeClr val="accent1">
                    <a:lumMod val="40000"/>
                    <a:lumOff val="60000"/>
                  </a:schemeClr>
                </a:solidFill>
              </a:rPr>
              <a:t> </a:t>
            </a:r>
            <a:r>
              <a:rPr lang="en-US" sz="2400" b="1" dirty="0" err="1">
                <a:solidFill>
                  <a:schemeClr val="accent1">
                    <a:lumMod val="40000"/>
                    <a:lumOff val="60000"/>
                  </a:schemeClr>
                </a:solidFill>
              </a:rPr>
              <a:t>eNodeB</a:t>
            </a:r>
            <a:r>
              <a:rPr lang="en-US" sz="2400" b="1" dirty="0">
                <a:solidFill>
                  <a:schemeClr val="accent1">
                    <a:lumMod val="40000"/>
                    <a:lumOff val="60000"/>
                  </a:schemeClr>
                </a:solidFill>
              </a:rPr>
              <a:t> Viettel</a:t>
            </a:r>
          </a:p>
          <a:p>
            <a:pPr marL="0" lvl="0" indent="0">
              <a:lnSpc>
                <a:spcPct val="180000"/>
              </a:lnSpc>
              <a:buClr>
                <a:schemeClr val="dk1"/>
              </a:buClr>
              <a:buSzPts val="1100"/>
              <a:buNone/>
            </a:pPr>
            <a:r>
              <a:rPr lang="vi-VN" sz="2400" b="1" dirty="0">
                <a:solidFill>
                  <a:schemeClr val="accent1">
                    <a:lumMod val="40000"/>
                    <a:lumOff val="60000"/>
                  </a:schemeClr>
                </a:solidFill>
              </a:rPr>
              <a:t>PHẦN </a:t>
            </a:r>
            <a:r>
              <a:rPr lang="en-US" sz="2400" b="1" dirty="0">
                <a:solidFill>
                  <a:schemeClr val="accent1">
                    <a:lumMod val="40000"/>
                    <a:lumOff val="60000"/>
                  </a:schemeClr>
                </a:solidFill>
              </a:rPr>
              <a:t>3</a:t>
            </a:r>
            <a:r>
              <a:rPr lang="vi-VN" sz="2400" b="1" dirty="0">
                <a:solidFill>
                  <a:schemeClr val="accent1">
                    <a:lumMod val="40000"/>
                    <a:lumOff val="60000"/>
                  </a:schemeClr>
                </a:solidFill>
              </a:rPr>
              <a:t>: </a:t>
            </a:r>
            <a:r>
              <a:rPr lang="en-US" sz="2400" b="1" dirty="0" err="1">
                <a:solidFill>
                  <a:schemeClr val="accent1">
                    <a:lumMod val="40000"/>
                    <a:lumOff val="60000"/>
                  </a:schemeClr>
                </a:solidFill>
              </a:rPr>
              <a:t>Vận</a:t>
            </a:r>
            <a:r>
              <a:rPr lang="en-US" sz="2400" b="1" dirty="0">
                <a:solidFill>
                  <a:schemeClr val="accent1">
                    <a:lumMod val="40000"/>
                    <a:lumOff val="60000"/>
                  </a:schemeClr>
                </a:solidFill>
              </a:rPr>
              <a:t> </a:t>
            </a:r>
            <a:r>
              <a:rPr lang="en-US" sz="2400" b="1" dirty="0" err="1">
                <a:solidFill>
                  <a:schemeClr val="accent1">
                    <a:lumMod val="40000"/>
                    <a:lumOff val="60000"/>
                  </a:schemeClr>
                </a:solidFill>
              </a:rPr>
              <a:t>hành</a:t>
            </a:r>
            <a:r>
              <a:rPr lang="en-US" sz="2400" b="1" dirty="0">
                <a:solidFill>
                  <a:schemeClr val="accent1">
                    <a:lumMod val="40000"/>
                    <a:lumOff val="60000"/>
                  </a:schemeClr>
                </a:solidFill>
              </a:rPr>
              <a:t>, </a:t>
            </a:r>
            <a:r>
              <a:rPr lang="en-US" sz="2400" b="1" dirty="0" err="1">
                <a:solidFill>
                  <a:schemeClr val="accent1">
                    <a:lumMod val="40000"/>
                    <a:lumOff val="60000"/>
                  </a:schemeClr>
                </a:solidFill>
              </a:rPr>
              <a:t>khai</a:t>
            </a:r>
            <a:r>
              <a:rPr lang="en-US" sz="2400" b="1" dirty="0">
                <a:solidFill>
                  <a:schemeClr val="accent1">
                    <a:lumMod val="40000"/>
                    <a:lumOff val="60000"/>
                  </a:schemeClr>
                </a:solidFill>
              </a:rPr>
              <a:t> </a:t>
            </a:r>
            <a:r>
              <a:rPr lang="en-US" sz="2400" b="1" dirty="0" err="1">
                <a:solidFill>
                  <a:schemeClr val="accent1">
                    <a:lumMod val="40000"/>
                    <a:lumOff val="60000"/>
                  </a:schemeClr>
                </a:solidFill>
              </a:rPr>
              <a:t>thác</a:t>
            </a:r>
            <a:r>
              <a:rPr lang="en-US" sz="2400" b="1" dirty="0">
                <a:solidFill>
                  <a:schemeClr val="accent1">
                    <a:lumMod val="40000"/>
                    <a:lumOff val="60000"/>
                  </a:schemeClr>
                </a:solidFill>
              </a:rPr>
              <a:t> </a:t>
            </a:r>
            <a:r>
              <a:rPr lang="en-US" sz="2400" b="1" dirty="0" err="1">
                <a:solidFill>
                  <a:schemeClr val="accent1">
                    <a:lumMod val="40000"/>
                    <a:lumOff val="60000"/>
                  </a:schemeClr>
                </a:solidFill>
              </a:rPr>
              <a:t>eNodeB</a:t>
            </a:r>
            <a:r>
              <a:rPr lang="en-US" sz="2400" b="1" dirty="0">
                <a:solidFill>
                  <a:schemeClr val="accent1">
                    <a:lumMod val="40000"/>
                    <a:lumOff val="60000"/>
                  </a:schemeClr>
                </a:solidFill>
              </a:rPr>
              <a:t> Viettel</a:t>
            </a:r>
            <a:endParaRPr sz="1400" dirty="0">
              <a:solidFill>
                <a:schemeClr val="accent1">
                  <a:lumMod val="40000"/>
                  <a:lumOff val="60000"/>
                </a:schemeClr>
              </a:solidFill>
            </a:endParaRPr>
          </a:p>
          <a:p>
            <a:pPr marL="0" lvl="0" indent="0">
              <a:spcBef>
                <a:spcPts val="600"/>
              </a:spcBef>
              <a:spcAft>
                <a:spcPts val="1000"/>
              </a:spcAft>
              <a:buNone/>
            </a:pPr>
            <a:endParaRPr sz="2400" dirty="0"/>
          </a:p>
        </p:txBody>
      </p:sp>
      <p:grpSp>
        <p:nvGrpSpPr>
          <p:cNvPr id="194" name="Shape 194"/>
          <p:cNvGrpSpPr/>
          <p:nvPr/>
        </p:nvGrpSpPr>
        <p:grpSpPr>
          <a:xfrm>
            <a:off x="293683" y="574116"/>
            <a:ext cx="309041" cy="403123"/>
            <a:chOff x="590250" y="244200"/>
            <a:chExt cx="407975" cy="532175"/>
          </a:xfrm>
        </p:grpSpPr>
        <p:sp>
          <p:nvSpPr>
            <p:cNvPr id="195" name="Shape 195"/>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Shape 198"/>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Shape 199"/>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 name="Shape 203"/>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 name="Shape 204"/>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Shape 205"/>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Shape 206"/>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Shape 207"/>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 name="Shape 208"/>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22" name="Picture 21">
            <a:extLst>
              <a:ext uri="{FF2B5EF4-FFF2-40B4-BE49-F238E27FC236}">
                <a16:creationId xmlns:a16="http://schemas.microsoft.com/office/drawing/2014/main" id="{87D07515-8F1F-4D3E-A570-2398BCB734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23" name="Picture 22">
            <a:extLst>
              <a:ext uri="{FF2B5EF4-FFF2-40B4-BE49-F238E27FC236}">
                <a16:creationId xmlns:a16="http://schemas.microsoft.com/office/drawing/2014/main" id="{A6E4FC8C-1C83-4639-B64B-0022C9E74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Tree>
    <p:extLst>
      <p:ext uri="{BB962C8B-B14F-4D97-AF65-F5344CB8AC3E}">
        <p14:creationId xmlns:p14="http://schemas.microsoft.com/office/powerpoint/2010/main" val="1159819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6B753F-C407-4759-A639-6E0E91DA008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30</a:t>
            </a:fld>
            <a:endParaRPr lang="en"/>
          </a:p>
        </p:txBody>
      </p:sp>
      <p:pic>
        <p:nvPicPr>
          <p:cNvPr id="3" name="Picture 2">
            <a:extLst>
              <a:ext uri="{FF2B5EF4-FFF2-40B4-BE49-F238E27FC236}">
                <a16:creationId xmlns:a16="http://schemas.microsoft.com/office/drawing/2014/main" id="{16BC6A36-82F1-4869-B32F-4C8BAEDA55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4" name="Picture 3">
            <a:extLst>
              <a:ext uri="{FF2B5EF4-FFF2-40B4-BE49-F238E27FC236}">
                <a16:creationId xmlns:a16="http://schemas.microsoft.com/office/drawing/2014/main" id="{8C1DE831-EA55-4A9A-B7E7-FB14480DB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
        <p:nvSpPr>
          <p:cNvPr id="5" name="Shape 248">
            <a:extLst>
              <a:ext uri="{FF2B5EF4-FFF2-40B4-BE49-F238E27FC236}">
                <a16:creationId xmlns:a16="http://schemas.microsoft.com/office/drawing/2014/main" id="{6F4FD751-8025-4248-A5D2-8B80235283CB}"/>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400" dirty="0" err="1">
                <a:solidFill>
                  <a:srgbClr val="FF9800"/>
                </a:solidFill>
              </a:rPr>
              <a:t>Vận</a:t>
            </a:r>
            <a:r>
              <a:rPr lang="en-US" sz="2400" dirty="0">
                <a:solidFill>
                  <a:srgbClr val="FF9800"/>
                </a:solidFill>
              </a:rPr>
              <a:t> </a:t>
            </a:r>
            <a:r>
              <a:rPr lang="en-US" sz="2400" dirty="0" err="1">
                <a:solidFill>
                  <a:srgbClr val="FF9800"/>
                </a:solidFill>
              </a:rPr>
              <a:t>hành</a:t>
            </a:r>
            <a:r>
              <a:rPr lang="en-US" sz="2400" dirty="0">
                <a:solidFill>
                  <a:srgbClr val="FF9800"/>
                </a:solidFill>
              </a:rPr>
              <a:t>, </a:t>
            </a:r>
            <a:r>
              <a:rPr lang="en-US" sz="2400" dirty="0" err="1">
                <a:solidFill>
                  <a:srgbClr val="FF9800"/>
                </a:solidFill>
              </a:rPr>
              <a:t>khai</a:t>
            </a:r>
            <a:r>
              <a:rPr lang="en-US" sz="2400" dirty="0">
                <a:solidFill>
                  <a:srgbClr val="FF9800"/>
                </a:solidFill>
              </a:rPr>
              <a:t> </a:t>
            </a:r>
            <a:r>
              <a:rPr lang="en-US" sz="2400" dirty="0" err="1">
                <a:solidFill>
                  <a:srgbClr val="FF9800"/>
                </a:solidFill>
              </a:rPr>
              <a:t>thác</a:t>
            </a:r>
            <a:r>
              <a:rPr lang="en-US" sz="2400" dirty="0">
                <a:solidFill>
                  <a:srgbClr val="FF9800"/>
                </a:solidFill>
              </a:rPr>
              <a:t> </a:t>
            </a:r>
            <a:r>
              <a:rPr lang="en-US" sz="2400" dirty="0" err="1">
                <a:solidFill>
                  <a:srgbClr val="FF9800"/>
                </a:solidFill>
              </a:rPr>
              <a:t>eNodeB</a:t>
            </a:r>
            <a:r>
              <a:rPr lang="en-US" sz="2400" dirty="0">
                <a:solidFill>
                  <a:srgbClr val="FF9800"/>
                </a:solidFill>
              </a:rPr>
              <a:t> Viettel </a:t>
            </a:r>
          </a:p>
        </p:txBody>
      </p:sp>
      <p:sp>
        <p:nvSpPr>
          <p:cNvPr id="6" name="object 9">
            <a:extLst>
              <a:ext uri="{FF2B5EF4-FFF2-40B4-BE49-F238E27FC236}">
                <a16:creationId xmlns:a16="http://schemas.microsoft.com/office/drawing/2014/main" id="{F088B362-7B88-4A5E-8D2B-BD16F0CFD2D0}"/>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a:p>
        </p:txBody>
      </p:sp>
      <p:sp>
        <p:nvSpPr>
          <p:cNvPr id="8" name="object 12">
            <a:extLst>
              <a:ext uri="{FF2B5EF4-FFF2-40B4-BE49-F238E27FC236}">
                <a16:creationId xmlns:a16="http://schemas.microsoft.com/office/drawing/2014/main" id="{E76F2B9F-6E49-444A-8473-3A5B4F2516CB}"/>
              </a:ext>
            </a:extLst>
          </p:cNvPr>
          <p:cNvSpPr txBox="1"/>
          <p:nvPr/>
        </p:nvSpPr>
        <p:spPr>
          <a:xfrm>
            <a:off x="609600" y="809390"/>
            <a:ext cx="7016470" cy="307777"/>
          </a:xfrm>
          <a:prstGeom prst="rect">
            <a:avLst/>
          </a:prstGeom>
        </p:spPr>
        <p:txBody>
          <a:bodyPr vert="horz" wrap="square" lIns="0" tIns="0" rIns="0" bIns="0" rtlCol="0">
            <a:spAutoFit/>
          </a:bodyPr>
          <a:lstStyle/>
          <a:p>
            <a:pPr marL="26988">
              <a:lnSpc>
                <a:spcPct val="100000"/>
              </a:lnSpc>
            </a:pPr>
            <a:r>
              <a:rPr lang="en-US" sz="2000" b="1" spc="-55" dirty="0">
                <a:solidFill>
                  <a:schemeClr val="accent1">
                    <a:lumMod val="75000"/>
                  </a:schemeClr>
                </a:solidFill>
                <a:latin typeface="+mn-lt"/>
                <a:cs typeface="Calibri"/>
              </a:rPr>
              <a:t>1. </a:t>
            </a:r>
            <a:r>
              <a:rPr lang="en-US" sz="2000" b="1" spc="-55" dirty="0" err="1">
                <a:solidFill>
                  <a:schemeClr val="accent1">
                    <a:lumMod val="75000"/>
                  </a:schemeClr>
                </a:solidFill>
                <a:latin typeface="+mn-lt"/>
                <a:cs typeface="Calibri"/>
              </a:rPr>
              <a:t>Hệ</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thống</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quản</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lý</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từ</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xa</a:t>
            </a:r>
            <a:r>
              <a:rPr lang="en-US" sz="2000" b="1" spc="-55" dirty="0">
                <a:solidFill>
                  <a:schemeClr val="accent1">
                    <a:lumMod val="75000"/>
                  </a:schemeClr>
                </a:solidFill>
                <a:latin typeface="+mn-lt"/>
                <a:cs typeface="Calibri"/>
              </a:rPr>
              <a:t> EMS</a:t>
            </a:r>
            <a:endParaRPr sz="1800" b="1" spc="-55" dirty="0">
              <a:solidFill>
                <a:srgbClr val="1FA985"/>
              </a:solidFill>
              <a:latin typeface="+mn-lt"/>
              <a:cs typeface="Calibri"/>
            </a:endParaRPr>
          </a:p>
        </p:txBody>
      </p:sp>
      <p:sp>
        <p:nvSpPr>
          <p:cNvPr id="13" name="TextBox 12">
            <a:extLst>
              <a:ext uri="{FF2B5EF4-FFF2-40B4-BE49-F238E27FC236}">
                <a16:creationId xmlns:a16="http://schemas.microsoft.com/office/drawing/2014/main" id="{AFB6B47C-EE2B-4D20-B82B-EF86868EDD65}"/>
              </a:ext>
            </a:extLst>
          </p:cNvPr>
          <p:cNvSpPr txBox="1"/>
          <p:nvPr/>
        </p:nvSpPr>
        <p:spPr>
          <a:xfrm>
            <a:off x="2418223" y="4532690"/>
            <a:ext cx="4576864" cy="523220"/>
          </a:xfrm>
          <a:prstGeom prst="rect">
            <a:avLst/>
          </a:prstGeom>
          <a:noFill/>
        </p:spPr>
        <p:txBody>
          <a:bodyPr wrap="square">
            <a:spAutoFit/>
          </a:bodyPr>
          <a:lstStyle/>
          <a:p>
            <a:pPr marL="0" marR="0" indent="365760" algn="ctr">
              <a:spcBef>
                <a:spcPts val="300"/>
              </a:spcBef>
              <a:spcAft>
                <a:spcPts val="1000"/>
              </a:spcAft>
            </a:pPr>
            <a:r>
              <a:rPr lang="en-US" sz="1400" i="1" dirty="0" err="1">
                <a:solidFill>
                  <a:srgbClr val="1F497D"/>
                </a:solidFill>
                <a:effectLst/>
                <a:latin typeface="Times New Roman" panose="02020603050405020304" pitchFamily="18" charset="0"/>
                <a:ea typeface="Times New Roman" panose="02020603050405020304" pitchFamily="18" charset="0"/>
              </a:rPr>
              <a:t>Hình</a:t>
            </a:r>
            <a:r>
              <a:rPr lang="en-US" sz="1400" i="1" dirty="0">
                <a:solidFill>
                  <a:srgbClr val="1F497D"/>
                </a:solidFill>
                <a:effectLst/>
                <a:latin typeface="Times New Roman" panose="02020603050405020304" pitchFamily="18" charset="0"/>
                <a:ea typeface="Times New Roman" panose="02020603050405020304" pitchFamily="18" charset="0"/>
              </a:rPr>
              <a:t>  4: </a:t>
            </a:r>
            <a:r>
              <a:rPr lang="en-US" sz="1400" i="1" dirty="0" err="1">
                <a:solidFill>
                  <a:srgbClr val="1F497D"/>
                </a:solidFill>
                <a:effectLst/>
                <a:latin typeface="Times New Roman" panose="02020603050405020304" pitchFamily="18" charset="0"/>
                <a:ea typeface="Times New Roman" panose="02020603050405020304" pitchFamily="18" charset="0"/>
              </a:rPr>
              <a:t>Sơ</a:t>
            </a:r>
            <a:r>
              <a:rPr lang="en-US" sz="1400" i="1" dirty="0">
                <a:solidFill>
                  <a:srgbClr val="1F497D"/>
                </a:solidFill>
                <a:effectLst/>
                <a:latin typeface="Times New Roman" panose="02020603050405020304" pitchFamily="18" charset="0"/>
                <a:ea typeface="Times New Roman" panose="02020603050405020304" pitchFamily="18" charset="0"/>
              </a:rPr>
              <a:t> </a:t>
            </a:r>
            <a:r>
              <a:rPr lang="en-US" sz="1400" i="1" dirty="0" err="1">
                <a:solidFill>
                  <a:srgbClr val="1F497D"/>
                </a:solidFill>
                <a:effectLst/>
                <a:latin typeface="Times New Roman" panose="02020603050405020304" pitchFamily="18" charset="0"/>
                <a:ea typeface="Times New Roman" panose="02020603050405020304" pitchFamily="18" charset="0"/>
              </a:rPr>
              <a:t>đồ</a:t>
            </a:r>
            <a:r>
              <a:rPr lang="en-US" sz="1400" i="1" dirty="0">
                <a:solidFill>
                  <a:srgbClr val="1F497D"/>
                </a:solidFill>
                <a:effectLst/>
                <a:latin typeface="Times New Roman" panose="02020603050405020304" pitchFamily="18" charset="0"/>
                <a:ea typeface="Times New Roman" panose="02020603050405020304" pitchFamily="18" charset="0"/>
              </a:rPr>
              <a:t> </a:t>
            </a:r>
            <a:r>
              <a:rPr lang="en-US" sz="1400" i="1" dirty="0" err="1">
                <a:solidFill>
                  <a:srgbClr val="1F497D"/>
                </a:solidFill>
                <a:effectLst/>
                <a:latin typeface="Times New Roman" panose="02020603050405020304" pitchFamily="18" charset="0"/>
                <a:ea typeface="Times New Roman" panose="02020603050405020304" pitchFamily="18" charset="0"/>
              </a:rPr>
              <a:t>triển</a:t>
            </a:r>
            <a:r>
              <a:rPr lang="en-US" sz="1400" i="1" dirty="0">
                <a:solidFill>
                  <a:srgbClr val="1F497D"/>
                </a:solidFill>
                <a:effectLst/>
                <a:latin typeface="Times New Roman" panose="02020603050405020304" pitchFamily="18" charset="0"/>
                <a:ea typeface="Times New Roman" panose="02020603050405020304" pitchFamily="18" charset="0"/>
              </a:rPr>
              <a:t> </a:t>
            </a:r>
            <a:r>
              <a:rPr lang="en-US" sz="1400" i="1" dirty="0" err="1">
                <a:solidFill>
                  <a:srgbClr val="1F497D"/>
                </a:solidFill>
                <a:effectLst/>
                <a:latin typeface="Times New Roman" panose="02020603050405020304" pitchFamily="18" charset="0"/>
                <a:ea typeface="Times New Roman" panose="02020603050405020304" pitchFamily="18" charset="0"/>
              </a:rPr>
              <a:t>khai</a:t>
            </a:r>
            <a:r>
              <a:rPr lang="en-US" sz="1400" i="1" dirty="0">
                <a:solidFill>
                  <a:srgbClr val="1F497D"/>
                </a:solidFill>
                <a:effectLst/>
                <a:latin typeface="Times New Roman" panose="02020603050405020304" pitchFamily="18" charset="0"/>
                <a:ea typeface="Times New Roman" panose="02020603050405020304" pitchFamily="18" charset="0"/>
              </a:rPr>
              <a:t> </a:t>
            </a:r>
            <a:r>
              <a:rPr lang="en-US" sz="1400" i="1" dirty="0" err="1">
                <a:solidFill>
                  <a:srgbClr val="1F497D"/>
                </a:solidFill>
                <a:effectLst/>
                <a:latin typeface="Times New Roman" panose="02020603050405020304" pitchFamily="18" charset="0"/>
                <a:ea typeface="Times New Roman" panose="02020603050405020304" pitchFamily="18" charset="0"/>
              </a:rPr>
              <a:t>hệ</a:t>
            </a:r>
            <a:r>
              <a:rPr lang="en-US" sz="1400" i="1" dirty="0">
                <a:solidFill>
                  <a:srgbClr val="1F497D"/>
                </a:solidFill>
                <a:effectLst/>
                <a:latin typeface="Times New Roman" panose="02020603050405020304" pitchFamily="18" charset="0"/>
                <a:ea typeface="Times New Roman" panose="02020603050405020304" pitchFamily="18" charset="0"/>
              </a:rPr>
              <a:t> </a:t>
            </a:r>
            <a:r>
              <a:rPr lang="en-US" sz="1400" i="1" dirty="0" err="1">
                <a:solidFill>
                  <a:srgbClr val="1F497D"/>
                </a:solidFill>
                <a:effectLst/>
                <a:latin typeface="Times New Roman" panose="02020603050405020304" pitchFamily="18" charset="0"/>
                <a:ea typeface="Times New Roman" panose="02020603050405020304" pitchFamily="18" charset="0"/>
              </a:rPr>
              <a:t>thống</a:t>
            </a:r>
            <a:r>
              <a:rPr lang="en-US" sz="1400" i="1" dirty="0">
                <a:solidFill>
                  <a:srgbClr val="1F497D"/>
                </a:solidFill>
                <a:effectLst/>
                <a:latin typeface="Times New Roman" panose="02020603050405020304" pitchFamily="18" charset="0"/>
                <a:ea typeface="Times New Roman" panose="02020603050405020304" pitchFamily="18" charset="0"/>
              </a:rPr>
              <a:t> </a:t>
            </a:r>
            <a:r>
              <a:rPr lang="en-US" sz="1400" i="1" dirty="0" err="1">
                <a:solidFill>
                  <a:srgbClr val="1F497D"/>
                </a:solidFill>
                <a:effectLst/>
                <a:latin typeface="Times New Roman" panose="02020603050405020304" pitchFamily="18" charset="0"/>
                <a:ea typeface="Times New Roman" panose="02020603050405020304" pitchFamily="18" charset="0"/>
              </a:rPr>
              <a:t>quản</a:t>
            </a:r>
            <a:r>
              <a:rPr lang="en-US" sz="1400" i="1" dirty="0">
                <a:solidFill>
                  <a:srgbClr val="1F497D"/>
                </a:solidFill>
                <a:effectLst/>
                <a:latin typeface="Times New Roman" panose="02020603050405020304" pitchFamily="18" charset="0"/>
                <a:ea typeface="Times New Roman" panose="02020603050405020304" pitchFamily="18" charset="0"/>
              </a:rPr>
              <a:t> </a:t>
            </a:r>
            <a:r>
              <a:rPr lang="en-US" sz="1400" i="1" dirty="0" err="1">
                <a:solidFill>
                  <a:srgbClr val="1F497D"/>
                </a:solidFill>
                <a:effectLst/>
                <a:latin typeface="Times New Roman" panose="02020603050405020304" pitchFamily="18" charset="0"/>
                <a:ea typeface="Times New Roman" panose="02020603050405020304" pitchFamily="18" charset="0"/>
              </a:rPr>
              <a:t>lý</a:t>
            </a:r>
            <a:r>
              <a:rPr lang="en-US" sz="1400" i="1" dirty="0">
                <a:solidFill>
                  <a:srgbClr val="1F497D"/>
                </a:solidFill>
                <a:effectLst/>
                <a:latin typeface="Times New Roman" panose="02020603050405020304" pitchFamily="18" charset="0"/>
                <a:ea typeface="Times New Roman" panose="02020603050405020304" pitchFamily="18" charset="0"/>
              </a:rPr>
              <a:t> EMS </a:t>
            </a:r>
            <a:r>
              <a:rPr lang="en-US" sz="1400" i="1" dirty="0" err="1">
                <a:solidFill>
                  <a:srgbClr val="1F497D"/>
                </a:solidFill>
                <a:effectLst/>
                <a:latin typeface="Times New Roman" panose="02020603050405020304" pitchFamily="18" charset="0"/>
                <a:ea typeface="Times New Roman" panose="02020603050405020304" pitchFamily="18" charset="0"/>
              </a:rPr>
              <a:t>của</a:t>
            </a:r>
            <a:r>
              <a:rPr lang="en-US" sz="1400" i="1" dirty="0">
                <a:solidFill>
                  <a:srgbClr val="1F497D"/>
                </a:solidFill>
                <a:effectLst/>
                <a:latin typeface="Times New Roman" panose="02020603050405020304" pitchFamily="18" charset="0"/>
                <a:ea typeface="Times New Roman" panose="02020603050405020304" pitchFamily="18" charset="0"/>
              </a:rPr>
              <a:t> VTTEK</a:t>
            </a:r>
            <a:endParaRPr lang="en-US" sz="900" i="1" dirty="0">
              <a:solidFill>
                <a:srgbClr val="1F497D"/>
              </a:solidFill>
              <a:effectLst/>
              <a:latin typeface="Arial" panose="020B0604020202020204" pitchFamily="34" charset="0"/>
              <a:ea typeface="Times New Roman" panose="02020603050405020304" pitchFamily="18" charset="0"/>
            </a:endParaRPr>
          </a:p>
        </p:txBody>
      </p:sp>
      <p:grpSp>
        <p:nvGrpSpPr>
          <p:cNvPr id="7" name="Group 6">
            <a:extLst>
              <a:ext uri="{FF2B5EF4-FFF2-40B4-BE49-F238E27FC236}">
                <a16:creationId xmlns:a16="http://schemas.microsoft.com/office/drawing/2014/main" id="{CF7DB8F9-7FBA-4481-AE63-E8D53827CF62}"/>
              </a:ext>
            </a:extLst>
          </p:cNvPr>
          <p:cNvGrpSpPr/>
          <p:nvPr/>
        </p:nvGrpSpPr>
        <p:grpSpPr>
          <a:xfrm>
            <a:off x="4206240" y="1463427"/>
            <a:ext cx="4526915" cy="2531103"/>
            <a:chOff x="4664711" y="1863867"/>
            <a:chExt cx="4121675" cy="1876506"/>
          </a:xfrm>
        </p:grpSpPr>
        <p:pic>
          <p:nvPicPr>
            <p:cNvPr id="11" name="Picture 10">
              <a:extLst>
                <a:ext uri="{FF2B5EF4-FFF2-40B4-BE49-F238E27FC236}">
                  <a16:creationId xmlns:a16="http://schemas.microsoft.com/office/drawing/2014/main" id="{3ABC0BFB-2C51-484D-80E9-357C76973423}"/>
                </a:ext>
              </a:extLst>
            </p:cNvPr>
            <p:cNvPicPr/>
            <p:nvPr/>
          </p:nvPicPr>
          <p:blipFill rotWithShape="1">
            <a:blip r:embed="rId5" cstate="print">
              <a:extLst>
                <a:ext uri="{28A0092B-C50C-407E-A947-70E740481C1C}">
                  <a14:useLocalDpi xmlns:a14="http://schemas.microsoft.com/office/drawing/2010/main" val="0"/>
                </a:ext>
              </a:extLst>
            </a:blip>
            <a:srcRect b="60102"/>
            <a:stretch/>
          </p:blipFill>
          <p:spPr bwMode="auto">
            <a:xfrm>
              <a:off x="4664711" y="1863867"/>
              <a:ext cx="4121675" cy="636757"/>
            </a:xfrm>
            <a:prstGeom prst="rect">
              <a:avLst/>
            </a:prstGeom>
            <a:noFill/>
            <a:ln>
              <a:noFill/>
            </a:ln>
          </p:spPr>
        </p:pic>
        <p:pic>
          <p:nvPicPr>
            <p:cNvPr id="17" name="Picture 16">
              <a:extLst>
                <a:ext uri="{FF2B5EF4-FFF2-40B4-BE49-F238E27FC236}">
                  <a16:creationId xmlns:a16="http://schemas.microsoft.com/office/drawing/2014/main" id="{DA248AAF-40DC-4FBE-8241-9A0F1191E0A0}"/>
                </a:ext>
              </a:extLst>
            </p:cNvPr>
            <p:cNvPicPr/>
            <p:nvPr/>
          </p:nvPicPr>
          <p:blipFill rotWithShape="1">
            <a:blip r:embed="rId6" cstate="print">
              <a:extLst>
                <a:ext uri="{28A0092B-C50C-407E-A947-70E740481C1C}">
                  <a14:useLocalDpi xmlns:a14="http://schemas.microsoft.com/office/drawing/2010/main" val="0"/>
                </a:ext>
              </a:extLst>
            </a:blip>
            <a:srcRect l="1" r="1249" b="2236"/>
            <a:stretch/>
          </p:blipFill>
          <p:spPr bwMode="auto">
            <a:xfrm>
              <a:off x="4664711" y="2030439"/>
              <a:ext cx="4121674" cy="1709934"/>
            </a:xfrm>
            <a:prstGeom prst="rect">
              <a:avLst/>
            </a:prstGeom>
            <a:noFill/>
            <a:ln>
              <a:noFill/>
            </a:ln>
          </p:spPr>
        </p:pic>
      </p:grpSp>
      <p:sp>
        <p:nvSpPr>
          <p:cNvPr id="18" name="TextBox 17">
            <a:extLst>
              <a:ext uri="{FF2B5EF4-FFF2-40B4-BE49-F238E27FC236}">
                <a16:creationId xmlns:a16="http://schemas.microsoft.com/office/drawing/2014/main" id="{A856DC99-6399-40BD-8BEE-AD259A1E332E}"/>
              </a:ext>
            </a:extLst>
          </p:cNvPr>
          <p:cNvSpPr txBox="1"/>
          <p:nvPr/>
        </p:nvSpPr>
        <p:spPr>
          <a:xfrm>
            <a:off x="609600" y="1562171"/>
            <a:ext cx="3242554" cy="2092881"/>
          </a:xfrm>
          <a:prstGeom prst="rect">
            <a:avLst/>
          </a:prstGeom>
          <a:noFill/>
        </p:spPr>
        <p:txBody>
          <a:bodyPr wrap="square">
            <a:spAutoFit/>
          </a:bodyPr>
          <a:lstStyle/>
          <a:p>
            <a:pPr marL="457200" lvl="1" indent="-284163">
              <a:lnSpc>
                <a:spcPct val="100000"/>
              </a:lnSpc>
              <a:spcBef>
                <a:spcPts val="1240"/>
              </a:spcBef>
              <a:buFont typeface="Wingdings"/>
              <a:buChar char=""/>
              <a:tabLst>
                <a:tab pos="457200" algn="l"/>
                <a:tab pos="741363" algn="l"/>
              </a:tabLst>
            </a:pPr>
            <a:r>
              <a:rPr lang="en-US" sz="1800" spc="-5" dirty="0" err="1">
                <a:solidFill>
                  <a:srgbClr val="001F5F"/>
                </a:solidFill>
                <a:latin typeface="+mj-lt"/>
                <a:cs typeface="Times New Roman"/>
              </a:rPr>
              <a:t>Quản</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lý</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phần</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cứng</a:t>
            </a:r>
            <a:r>
              <a:rPr lang="en-US" sz="1800" spc="-5" dirty="0">
                <a:solidFill>
                  <a:srgbClr val="001F5F"/>
                </a:solidFill>
                <a:latin typeface="+mj-lt"/>
                <a:cs typeface="Times New Roman"/>
              </a:rPr>
              <a:t>/</a:t>
            </a:r>
            <a:r>
              <a:rPr lang="en-US" sz="1800" spc="-5" dirty="0" err="1">
                <a:solidFill>
                  <a:srgbClr val="001F5F"/>
                </a:solidFill>
                <a:latin typeface="+mj-lt"/>
                <a:cs typeface="Times New Roman"/>
              </a:rPr>
              <a:t>mềm</a:t>
            </a:r>
            <a:endParaRPr lang="en-US" sz="1800" spc="-5" dirty="0">
              <a:solidFill>
                <a:srgbClr val="001F5F"/>
              </a:solidFill>
              <a:latin typeface="+mj-lt"/>
              <a:cs typeface="Times New Roman"/>
            </a:endParaRPr>
          </a:p>
          <a:p>
            <a:pPr marL="457200" lvl="1" indent="-284163">
              <a:lnSpc>
                <a:spcPct val="100000"/>
              </a:lnSpc>
              <a:spcBef>
                <a:spcPts val="1240"/>
              </a:spcBef>
              <a:buFont typeface="Wingdings"/>
              <a:buChar char=""/>
              <a:tabLst>
                <a:tab pos="457200" algn="l"/>
                <a:tab pos="741363" algn="l"/>
              </a:tabLst>
            </a:pPr>
            <a:r>
              <a:rPr lang="en-US" sz="1800" spc="-5" dirty="0" err="1">
                <a:solidFill>
                  <a:srgbClr val="001F5F"/>
                </a:solidFill>
                <a:latin typeface="+mj-lt"/>
                <a:cs typeface="Times New Roman"/>
              </a:rPr>
              <a:t>Quản</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lý</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lỗi</a:t>
            </a:r>
            <a:endParaRPr lang="en-US" sz="1800" spc="-5" dirty="0">
              <a:solidFill>
                <a:srgbClr val="001F5F"/>
              </a:solidFill>
              <a:latin typeface="+mj-lt"/>
              <a:cs typeface="Times New Roman"/>
            </a:endParaRPr>
          </a:p>
          <a:p>
            <a:pPr marL="457200" lvl="1" indent="-284163">
              <a:lnSpc>
                <a:spcPct val="100000"/>
              </a:lnSpc>
              <a:spcBef>
                <a:spcPts val="1240"/>
              </a:spcBef>
              <a:buFont typeface="Wingdings"/>
              <a:buChar char=""/>
              <a:tabLst>
                <a:tab pos="457200" algn="l"/>
                <a:tab pos="741363" algn="l"/>
              </a:tabLst>
            </a:pPr>
            <a:r>
              <a:rPr lang="en-US" sz="1800" spc="-5" dirty="0" err="1">
                <a:solidFill>
                  <a:srgbClr val="001F5F"/>
                </a:solidFill>
                <a:latin typeface="+mj-lt"/>
                <a:cs typeface="Times New Roman"/>
              </a:rPr>
              <a:t>Quản</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lý</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hiệu</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năng</a:t>
            </a:r>
            <a:endParaRPr lang="en-US" sz="1800" spc="-5" dirty="0">
              <a:solidFill>
                <a:srgbClr val="001F5F"/>
              </a:solidFill>
              <a:latin typeface="+mj-lt"/>
              <a:cs typeface="Times New Roman"/>
            </a:endParaRPr>
          </a:p>
          <a:p>
            <a:pPr marL="457200" lvl="1" indent="-284163">
              <a:lnSpc>
                <a:spcPct val="100000"/>
              </a:lnSpc>
              <a:spcBef>
                <a:spcPts val="1240"/>
              </a:spcBef>
              <a:buFont typeface="Wingdings"/>
              <a:buChar char=""/>
              <a:tabLst>
                <a:tab pos="457200" algn="l"/>
                <a:tab pos="741363" algn="l"/>
              </a:tabLst>
            </a:pPr>
            <a:r>
              <a:rPr lang="en-US" sz="1800" spc="-5" dirty="0" err="1">
                <a:solidFill>
                  <a:srgbClr val="001F5F"/>
                </a:solidFill>
                <a:latin typeface="+mj-lt"/>
                <a:cs typeface="Times New Roman"/>
              </a:rPr>
              <a:t>Quản</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lý</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cấu</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hình</a:t>
            </a:r>
            <a:endParaRPr lang="en-US" sz="1800" spc="-5" dirty="0">
              <a:solidFill>
                <a:srgbClr val="001F5F"/>
              </a:solidFill>
              <a:latin typeface="+mj-lt"/>
              <a:cs typeface="Times New Roman"/>
            </a:endParaRPr>
          </a:p>
          <a:p>
            <a:pPr marL="457200" lvl="1" indent="-284163">
              <a:lnSpc>
                <a:spcPct val="100000"/>
              </a:lnSpc>
              <a:spcBef>
                <a:spcPts val="1240"/>
              </a:spcBef>
              <a:buFont typeface="Wingdings"/>
              <a:buChar char=""/>
              <a:tabLst>
                <a:tab pos="457200" algn="l"/>
                <a:tab pos="741363" algn="l"/>
              </a:tabLst>
            </a:pPr>
            <a:r>
              <a:rPr lang="en-US" sz="1800" spc="-5" dirty="0" err="1">
                <a:solidFill>
                  <a:srgbClr val="001F5F"/>
                </a:solidFill>
                <a:latin typeface="+mj-lt"/>
                <a:cs typeface="Times New Roman"/>
              </a:rPr>
              <a:t>Quản</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lý</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quyền</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truy</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cập</a:t>
            </a:r>
            <a:endParaRPr lang="en-US" sz="1800" dirty="0">
              <a:solidFill>
                <a:srgbClr val="001F5F"/>
              </a:solidFill>
              <a:latin typeface="+mj-lt"/>
              <a:cs typeface="Times New Roman"/>
            </a:endParaRPr>
          </a:p>
        </p:txBody>
      </p:sp>
    </p:spTree>
    <p:extLst>
      <p:ext uri="{BB962C8B-B14F-4D97-AF65-F5344CB8AC3E}">
        <p14:creationId xmlns:p14="http://schemas.microsoft.com/office/powerpoint/2010/main" val="260202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6B753F-C407-4759-A639-6E0E91DA008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31</a:t>
            </a:fld>
            <a:endParaRPr lang="en"/>
          </a:p>
        </p:txBody>
      </p:sp>
      <p:pic>
        <p:nvPicPr>
          <p:cNvPr id="3" name="Picture 2">
            <a:extLst>
              <a:ext uri="{FF2B5EF4-FFF2-40B4-BE49-F238E27FC236}">
                <a16:creationId xmlns:a16="http://schemas.microsoft.com/office/drawing/2014/main" id="{16BC6A36-82F1-4869-B32F-4C8BAEDA55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4" name="Picture 3">
            <a:extLst>
              <a:ext uri="{FF2B5EF4-FFF2-40B4-BE49-F238E27FC236}">
                <a16:creationId xmlns:a16="http://schemas.microsoft.com/office/drawing/2014/main" id="{8C1DE831-EA55-4A9A-B7E7-FB14480DB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
        <p:nvSpPr>
          <p:cNvPr id="6" name="object 9">
            <a:extLst>
              <a:ext uri="{FF2B5EF4-FFF2-40B4-BE49-F238E27FC236}">
                <a16:creationId xmlns:a16="http://schemas.microsoft.com/office/drawing/2014/main" id="{F088B362-7B88-4A5E-8D2B-BD16F0CFD2D0}"/>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a:p>
        </p:txBody>
      </p:sp>
      <p:sp>
        <p:nvSpPr>
          <p:cNvPr id="8" name="object 12">
            <a:extLst>
              <a:ext uri="{FF2B5EF4-FFF2-40B4-BE49-F238E27FC236}">
                <a16:creationId xmlns:a16="http://schemas.microsoft.com/office/drawing/2014/main" id="{E76F2B9F-6E49-444A-8473-3A5B4F2516CB}"/>
              </a:ext>
            </a:extLst>
          </p:cNvPr>
          <p:cNvSpPr txBox="1"/>
          <p:nvPr/>
        </p:nvSpPr>
        <p:spPr>
          <a:xfrm>
            <a:off x="609600" y="809390"/>
            <a:ext cx="7016470" cy="307777"/>
          </a:xfrm>
          <a:prstGeom prst="rect">
            <a:avLst/>
          </a:prstGeom>
        </p:spPr>
        <p:txBody>
          <a:bodyPr vert="horz" wrap="square" lIns="0" tIns="0" rIns="0" bIns="0" rtlCol="0">
            <a:spAutoFit/>
          </a:bodyPr>
          <a:lstStyle/>
          <a:p>
            <a:pPr marL="26988">
              <a:lnSpc>
                <a:spcPct val="100000"/>
              </a:lnSpc>
            </a:pPr>
            <a:r>
              <a:rPr lang="en-US" sz="2000" b="1" spc="-55" dirty="0">
                <a:solidFill>
                  <a:schemeClr val="accent1">
                    <a:lumMod val="75000"/>
                  </a:schemeClr>
                </a:solidFill>
                <a:latin typeface="+mn-lt"/>
                <a:cs typeface="Calibri"/>
              </a:rPr>
              <a:t>2. </a:t>
            </a:r>
            <a:r>
              <a:rPr lang="en-US" sz="2000" b="1" spc="-55" dirty="0" err="1">
                <a:solidFill>
                  <a:schemeClr val="accent1">
                    <a:lumMod val="75000"/>
                  </a:schemeClr>
                </a:solidFill>
                <a:latin typeface="+mn-lt"/>
                <a:cs typeface="Calibri"/>
              </a:rPr>
              <a:t>Quản</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lý</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tại</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trạm</a:t>
            </a:r>
            <a:endParaRPr sz="1800" b="1" spc="-55" dirty="0">
              <a:solidFill>
                <a:srgbClr val="1FA985"/>
              </a:solidFill>
              <a:latin typeface="+mn-lt"/>
              <a:cs typeface="Calibri"/>
            </a:endParaRPr>
          </a:p>
        </p:txBody>
      </p:sp>
      <p:sp>
        <p:nvSpPr>
          <p:cNvPr id="12" name="TextBox 11">
            <a:extLst>
              <a:ext uri="{FF2B5EF4-FFF2-40B4-BE49-F238E27FC236}">
                <a16:creationId xmlns:a16="http://schemas.microsoft.com/office/drawing/2014/main" id="{47D96B78-701E-4211-9A2E-FA9DEA278B44}"/>
              </a:ext>
            </a:extLst>
          </p:cNvPr>
          <p:cNvSpPr txBox="1"/>
          <p:nvPr/>
        </p:nvSpPr>
        <p:spPr>
          <a:xfrm>
            <a:off x="593180" y="1419891"/>
            <a:ext cx="3524655" cy="2554545"/>
          </a:xfrm>
          <a:prstGeom prst="rect">
            <a:avLst/>
          </a:prstGeom>
          <a:noFill/>
        </p:spPr>
        <p:txBody>
          <a:bodyPr wrap="square">
            <a:spAutoFit/>
          </a:bodyPr>
          <a:lstStyle/>
          <a:p>
            <a:pPr marL="457200" lvl="1" indent="-284163">
              <a:lnSpc>
                <a:spcPct val="100000"/>
              </a:lnSpc>
              <a:spcBef>
                <a:spcPts val="1240"/>
              </a:spcBef>
              <a:buFont typeface="Wingdings"/>
              <a:buChar char=""/>
              <a:tabLst>
                <a:tab pos="457200" algn="l"/>
                <a:tab pos="741363" algn="l"/>
              </a:tabLst>
            </a:pPr>
            <a:r>
              <a:rPr lang="en-US" sz="1800" spc="-5" dirty="0" err="1">
                <a:solidFill>
                  <a:srgbClr val="001F5F"/>
                </a:solidFill>
                <a:latin typeface="+mj-lt"/>
                <a:cs typeface="Times New Roman"/>
              </a:rPr>
              <a:t>Kết</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nối</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cáp</a:t>
            </a:r>
            <a:r>
              <a:rPr lang="en-US" sz="1800" spc="-5" dirty="0">
                <a:solidFill>
                  <a:srgbClr val="001F5F"/>
                </a:solidFill>
                <a:latin typeface="+mj-lt"/>
                <a:cs typeface="Times New Roman"/>
              </a:rPr>
              <a:t> LAN </a:t>
            </a:r>
            <a:r>
              <a:rPr lang="en-US" sz="1800" spc="-5" dirty="0" err="1">
                <a:solidFill>
                  <a:srgbClr val="001F5F"/>
                </a:solidFill>
                <a:latin typeface="+mj-lt"/>
                <a:cs typeface="Times New Roman"/>
              </a:rPr>
              <a:t>từ</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máy</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tính</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tới</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eNodeB</a:t>
            </a:r>
            <a:r>
              <a:rPr lang="en-US" sz="1800" spc="-5" dirty="0">
                <a:solidFill>
                  <a:srgbClr val="001F5F"/>
                </a:solidFill>
                <a:latin typeface="+mj-lt"/>
                <a:cs typeface="Times New Roman"/>
              </a:rPr>
              <a:t> qua </a:t>
            </a:r>
            <a:r>
              <a:rPr lang="en-US" sz="1800" spc="-5" dirty="0" err="1">
                <a:solidFill>
                  <a:srgbClr val="001F5F"/>
                </a:solidFill>
                <a:latin typeface="+mj-lt"/>
                <a:cs typeface="Times New Roman"/>
              </a:rPr>
              <a:t>cổng</a:t>
            </a:r>
            <a:r>
              <a:rPr lang="en-US" sz="1800" spc="-5" dirty="0">
                <a:solidFill>
                  <a:srgbClr val="001F5F"/>
                </a:solidFill>
                <a:latin typeface="+mj-lt"/>
                <a:cs typeface="Times New Roman"/>
              </a:rPr>
              <a:t> LMT </a:t>
            </a:r>
            <a:r>
              <a:rPr lang="en-US" sz="1800" spc="-5" dirty="0" err="1">
                <a:solidFill>
                  <a:srgbClr val="001F5F"/>
                </a:solidFill>
                <a:latin typeface="+mj-lt"/>
                <a:cs typeface="Times New Roman"/>
              </a:rPr>
              <a:t>trên</a:t>
            </a:r>
            <a:r>
              <a:rPr lang="en-US" sz="1800" spc="-5" dirty="0">
                <a:solidFill>
                  <a:srgbClr val="001F5F"/>
                </a:solidFill>
                <a:latin typeface="+mj-lt"/>
                <a:cs typeface="Times New Roman"/>
              </a:rPr>
              <a:t> card CTC.</a:t>
            </a:r>
          </a:p>
          <a:p>
            <a:pPr marL="457200" lvl="1" indent="-284163">
              <a:lnSpc>
                <a:spcPct val="100000"/>
              </a:lnSpc>
              <a:spcBef>
                <a:spcPts val="1240"/>
              </a:spcBef>
              <a:buFont typeface="Wingdings"/>
              <a:buChar char=""/>
              <a:tabLst>
                <a:tab pos="457200" algn="l"/>
                <a:tab pos="741363" algn="l"/>
              </a:tabLst>
            </a:pPr>
            <a:r>
              <a:rPr lang="en-US" sz="1800" spc="-5" dirty="0" err="1">
                <a:solidFill>
                  <a:srgbClr val="001F5F"/>
                </a:solidFill>
                <a:latin typeface="+mj-lt"/>
                <a:cs typeface="Times New Roman"/>
              </a:rPr>
              <a:t>Thiết</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lập</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địa</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chỉ</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máy</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tính</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cùng</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dải</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mạng</a:t>
            </a:r>
            <a:r>
              <a:rPr lang="en-US" sz="1800" spc="-5" dirty="0">
                <a:solidFill>
                  <a:srgbClr val="001F5F"/>
                </a:solidFill>
                <a:latin typeface="+mj-lt"/>
                <a:cs typeface="Times New Roman"/>
              </a:rPr>
              <a:t> 192.168.0.x </a:t>
            </a:r>
            <a:r>
              <a:rPr lang="en-US" sz="1800" spc="-5" dirty="0" err="1">
                <a:solidFill>
                  <a:srgbClr val="001F5F"/>
                </a:solidFill>
                <a:latin typeface="+mj-lt"/>
                <a:cs typeface="Times New Roman"/>
              </a:rPr>
              <a:t>với</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địa</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chỉ</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giám</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sát</a:t>
            </a:r>
            <a:r>
              <a:rPr lang="en-US" sz="1800" spc="-5" dirty="0">
                <a:solidFill>
                  <a:srgbClr val="001F5F"/>
                </a:solidFill>
                <a:latin typeface="+mj-lt"/>
                <a:cs typeface="Times New Roman"/>
              </a:rPr>
              <a:t> local </a:t>
            </a:r>
            <a:r>
              <a:rPr lang="en-US" sz="1800" spc="-5" dirty="0" err="1">
                <a:solidFill>
                  <a:srgbClr val="001F5F"/>
                </a:solidFill>
                <a:latin typeface="+mj-lt"/>
                <a:cs typeface="Times New Roman"/>
              </a:rPr>
              <a:t>của</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eNodeB</a:t>
            </a:r>
            <a:r>
              <a:rPr lang="en-US" sz="1800" spc="-5" dirty="0">
                <a:solidFill>
                  <a:srgbClr val="001F5F"/>
                </a:solidFill>
                <a:latin typeface="+mj-lt"/>
                <a:cs typeface="Times New Roman"/>
              </a:rPr>
              <a:t> (192.168.0.2)</a:t>
            </a:r>
            <a:endParaRPr lang="en-US" sz="1800" dirty="0">
              <a:solidFill>
                <a:srgbClr val="001F5F"/>
              </a:solidFill>
              <a:latin typeface="+mj-lt"/>
              <a:cs typeface="Times New Roman"/>
            </a:endParaRPr>
          </a:p>
          <a:p>
            <a:pPr marL="230187" lvl="1">
              <a:lnSpc>
                <a:spcPct val="100000"/>
              </a:lnSpc>
              <a:spcBef>
                <a:spcPts val="1240"/>
              </a:spcBef>
              <a:tabLst>
                <a:tab pos="588010" algn="l"/>
                <a:tab pos="588645" algn="l"/>
              </a:tabLst>
            </a:pPr>
            <a:endParaRPr lang="en-US" sz="1400" dirty="0">
              <a:latin typeface="+mj-lt"/>
              <a:cs typeface="Times New Roman"/>
            </a:endParaRPr>
          </a:p>
        </p:txBody>
      </p:sp>
      <p:sp>
        <p:nvSpPr>
          <p:cNvPr id="9" name="Shape 248">
            <a:extLst>
              <a:ext uri="{FF2B5EF4-FFF2-40B4-BE49-F238E27FC236}">
                <a16:creationId xmlns:a16="http://schemas.microsoft.com/office/drawing/2014/main" id="{D55104EB-5D17-419B-98F9-AFA06B816630}"/>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400" dirty="0" err="1">
                <a:solidFill>
                  <a:srgbClr val="FF9800"/>
                </a:solidFill>
              </a:rPr>
              <a:t>Vận</a:t>
            </a:r>
            <a:r>
              <a:rPr lang="en-US" sz="2400" dirty="0">
                <a:solidFill>
                  <a:srgbClr val="FF9800"/>
                </a:solidFill>
              </a:rPr>
              <a:t> </a:t>
            </a:r>
            <a:r>
              <a:rPr lang="en-US" sz="2400" dirty="0" err="1">
                <a:solidFill>
                  <a:srgbClr val="FF9800"/>
                </a:solidFill>
              </a:rPr>
              <a:t>hành</a:t>
            </a:r>
            <a:r>
              <a:rPr lang="en-US" sz="2400" dirty="0">
                <a:solidFill>
                  <a:srgbClr val="FF9800"/>
                </a:solidFill>
              </a:rPr>
              <a:t>, </a:t>
            </a:r>
            <a:r>
              <a:rPr lang="en-US" sz="2400" dirty="0" err="1">
                <a:solidFill>
                  <a:srgbClr val="FF9800"/>
                </a:solidFill>
              </a:rPr>
              <a:t>khai</a:t>
            </a:r>
            <a:r>
              <a:rPr lang="en-US" sz="2400" dirty="0">
                <a:solidFill>
                  <a:srgbClr val="FF9800"/>
                </a:solidFill>
              </a:rPr>
              <a:t> </a:t>
            </a:r>
            <a:r>
              <a:rPr lang="en-US" sz="2400" dirty="0" err="1">
                <a:solidFill>
                  <a:srgbClr val="FF9800"/>
                </a:solidFill>
              </a:rPr>
              <a:t>thác</a:t>
            </a:r>
            <a:r>
              <a:rPr lang="en-US" sz="2400" dirty="0">
                <a:solidFill>
                  <a:srgbClr val="FF9800"/>
                </a:solidFill>
              </a:rPr>
              <a:t> </a:t>
            </a:r>
            <a:r>
              <a:rPr lang="en-US" sz="2400" dirty="0" err="1">
                <a:solidFill>
                  <a:srgbClr val="FF9800"/>
                </a:solidFill>
              </a:rPr>
              <a:t>eNodeB</a:t>
            </a:r>
            <a:r>
              <a:rPr lang="en-US" sz="2400" dirty="0">
                <a:solidFill>
                  <a:srgbClr val="FF9800"/>
                </a:solidFill>
              </a:rPr>
              <a:t> Viettel </a:t>
            </a:r>
          </a:p>
        </p:txBody>
      </p:sp>
      <p:pic>
        <p:nvPicPr>
          <p:cNvPr id="10" name="Picture 9">
            <a:extLst>
              <a:ext uri="{FF2B5EF4-FFF2-40B4-BE49-F238E27FC236}">
                <a16:creationId xmlns:a16="http://schemas.microsoft.com/office/drawing/2014/main" id="{2D645E9C-A1D8-40FD-BF68-79FEECF130A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289898" y="1358336"/>
            <a:ext cx="4443257" cy="2677656"/>
          </a:xfrm>
          <a:prstGeom prst="rect">
            <a:avLst/>
          </a:prstGeom>
          <a:noFill/>
          <a:ln>
            <a:noFill/>
          </a:ln>
        </p:spPr>
      </p:pic>
    </p:spTree>
    <p:extLst>
      <p:ext uri="{BB962C8B-B14F-4D97-AF65-F5344CB8AC3E}">
        <p14:creationId xmlns:p14="http://schemas.microsoft.com/office/powerpoint/2010/main" val="4253379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6B753F-C407-4759-A639-6E0E91DA008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32</a:t>
            </a:fld>
            <a:endParaRPr lang="en"/>
          </a:p>
        </p:txBody>
      </p:sp>
      <p:pic>
        <p:nvPicPr>
          <p:cNvPr id="3" name="Picture 2">
            <a:extLst>
              <a:ext uri="{FF2B5EF4-FFF2-40B4-BE49-F238E27FC236}">
                <a16:creationId xmlns:a16="http://schemas.microsoft.com/office/drawing/2014/main" id="{16BC6A36-82F1-4869-B32F-4C8BAEDA55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4" name="Picture 3">
            <a:extLst>
              <a:ext uri="{FF2B5EF4-FFF2-40B4-BE49-F238E27FC236}">
                <a16:creationId xmlns:a16="http://schemas.microsoft.com/office/drawing/2014/main" id="{8C1DE831-EA55-4A9A-B7E7-FB14480DB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
        <p:nvSpPr>
          <p:cNvPr id="6" name="object 9">
            <a:extLst>
              <a:ext uri="{FF2B5EF4-FFF2-40B4-BE49-F238E27FC236}">
                <a16:creationId xmlns:a16="http://schemas.microsoft.com/office/drawing/2014/main" id="{F088B362-7B88-4A5E-8D2B-BD16F0CFD2D0}"/>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a:p>
        </p:txBody>
      </p:sp>
      <p:sp>
        <p:nvSpPr>
          <p:cNvPr id="8" name="object 12">
            <a:extLst>
              <a:ext uri="{FF2B5EF4-FFF2-40B4-BE49-F238E27FC236}">
                <a16:creationId xmlns:a16="http://schemas.microsoft.com/office/drawing/2014/main" id="{E76F2B9F-6E49-444A-8473-3A5B4F2516CB}"/>
              </a:ext>
            </a:extLst>
          </p:cNvPr>
          <p:cNvSpPr txBox="1"/>
          <p:nvPr/>
        </p:nvSpPr>
        <p:spPr>
          <a:xfrm>
            <a:off x="609600" y="809390"/>
            <a:ext cx="7016470" cy="307777"/>
          </a:xfrm>
          <a:prstGeom prst="rect">
            <a:avLst/>
          </a:prstGeom>
        </p:spPr>
        <p:txBody>
          <a:bodyPr vert="horz" wrap="square" lIns="0" tIns="0" rIns="0" bIns="0" rtlCol="0">
            <a:spAutoFit/>
          </a:bodyPr>
          <a:lstStyle/>
          <a:p>
            <a:pPr marL="26988">
              <a:lnSpc>
                <a:spcPct val="100000"/>
              </a:lnSpc>
            </a:pPr>
            <a:r>
              <a:rPr lang="en-US" sz="2000" b="1" spc="-55" dirty="0">
                <a:solidFill>
                  <a:schemeClr val="accent1">
                    <a:lumMod val="75000"/>
                  </a:schemeClr>
                </a:solidFill>
                <a:latin typeface="+mn-lt"/>
                <a:cs typeface="Calibri"/>
              </a:rPr>
              <a:t>2. </a:t>
            </a:r>
            <a:r>
              <a:rPr lang="en-US" sz="2000" b="1" spc="-55" dirty="0" err="1">
                <a:solidFill>
                  <a:schemeClr val="accent1">
                    <a:lumMod val="75000"/>
                  </a:schemeClr>
                </a:solidFill>
                <a:latin typeface="+mn-lt"/>
                <a:cs typeface="Calibri"/>
              </a:rPr>
              <a:t>Quản</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lý</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tại</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trạm</a:t>
            </a:r>
            <a:endParaRPr sz="1800" b="1" spc="-55" dirty="0">
              <a:solidFill>
                <a:srgbClr val="1FA985"/>
              </a:solidFill>
              <a:latin typeface="+mn-lt"/>
              <a:cs typeface="Calibri"/>
            </a:endParaRPr>
          </a:p>
        </p:txBody>
      </p:sp>
      <p:sp>
        <p:nvSpPr>
          <p:cNvPr id="12" name="TextBox 11">
            <a:extLst>
              <a:ext uri="{FF2B5EF4-FFF2-40B4-BE49-F238E27FC236}">
                <a16:creationId xmlns:a16="http://schemas.microsoft.com/office/drawing/2014/main" id="{47D96B78-701E-4211-9A2E-FA9DEA278B44}"/>
              </a:ext>
            </a:extLst>
          </p:cNvPr>
          <p:cNvSpPr txBox="1"/>
          <p:nvPr/>
        </p:nvSpPr>
        <p:spPr>
          <a:xfrm>
            <a:off x="609600" y="1205319"/>
            <a:ext cx="8070166" cy="1569660"/>
          </a:xfrm>
          <a:prstGeom prst="rect">
            <a:avLst/>
          </a:prstGeom>
          <a:noFill/>
        </p:spPr>
        <p:txBody>
          <a:bodyPr wrap="square">
            <a:spAutoFit/>
          </a:bodyPr>
          <a:lstStyle/>
          <a:p>
            <a:pPr marL="457200" lvl="1" indent="-284163">
              <a:lnSpc>
                <a:spcPct val="100000"/>
              </a:lnSpc>
              <a:spcBef>
                <a:spcPts val="1240"/>
              </a:spcBef>
              <a:buFont typeface="Wingdings"/>
              <a:buChar char=""/>
              <a:tabLst>
                <a:tab pos="457200" algn="l"/>
                <a:tab pos="741363" algn="l"/>
              </a:tabLst>
            </a:pPr>
            <a:r>
              <a:rPr lang="en-US" sz="1800" spc="-5" dirty="0" err="1">
                <a:solidFill>
                  <a:srgbClr val="001F5F"/>
                </a:solidFill>
                <a:latin typeface="+mj-lt"/>
                <a:cs typeface="Times New Roman"/>
              </a:rPr>
              <a:t>Trên</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trình</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duyệt</a:t>
            </a:r>
            <a:r>
              <a:rPr lang="en-US" sz="1800" spc="-5" dirty="0">
                <a:solidFill>
                  <a:srgbClr val="001F5F"/>
                </a:solidFill>
                <a:latin typeface="+mj-lt"/>
                <a:cs typeface="Times New Roman"/>
              </a:rPr>
              <a:t> web, </a:t>
            </a:r>
            <a:r>
              <a:rPr lang="en-US" sz="1800" spc="-5" dirty="0" err="1">
                <a:solidFill>
                  <a:srgbClr val="001F5F"/>
                </a:solidFill>
                <a:latin typeface="+mj-lt"/>
                <a:cs typeface="Times New Roman"/>
              </a:rPr>
              <a:t>nhập</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địa</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chỉ</a:t>
            </a:r>
            <a:r>
              <a:rPr lang="en-US" sz="1800" spc="-5" dirty="0">
                <a:solidFill>
                  <a:srgbClr val="001F5F"/>
                </a:solidFill>
                <a:latin typeface="+mj-lt"/>
                <a:cs typeface="Times New Roman"/>
              </a:rPr>
              <a:t> OAM IP </a:t>
            </a:r>
            <a:r>
              <a:rPr lang="en-US" sz="1800" spc="-5" dirty="0" err="1">
                <a:solidFill>
                  <a:srgbClr val="001F5F"/>
                </a:solidFill>
                <a:latin typeface="+mj-lt"/>
                <a:cs typeface="Times New Roman"/>
              </a:rPr>
              <a:t>mặc</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định</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của</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eNodeB</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là</a:t>
            </a:r>
            <a:r>
              <a:rPr lang="en-US" sz="1800" spc="-5" dirty="0">
                <a:solidFill>
                  <a:srgbClr val="001F5F"/>
                </a:solidFill>
                <a:latin typeface="+mj-lt"/>
                <a:cs typeface="Times New Roman"/>
              </a:rPr>
              <a:t> 192.168.0.2</a:t>
            </a:r>
          </a:p>
          <a:p>
            <a:pPr marL="457200" lvl="1" indent="-284163">
              <a:lnSpc>
                <a:spcPct val="100000"/>
              </a:lnSpc>
              <a:spcBef>
                <a:spcPts val="1240"/>
              </a:spcBef>
              <a:buFont typeface="Wingdings"/>
              <a:buChar char=""/>
              <a:tabLst>
                <a:tab pos="457200" algn="l"/>
                <a:tab pos="741363" algn="l"/>
              </a:tabLst>
            </a:pPr>
            <a:r>
              <a:rPr lang="en-US" sz="1800" spc="-5" dirty="0" err="1">
                <a:solidFill>
                  <a:srgbClr val="001F5F"/>
                </a:solidFill>
                <a:latin typeface="+mj-lt"/>
                <a:cs typeface="Times New Roman"/>
              </a:rPr>
              <a:t>Nhập</a:t>
            </a:r>
            <a:r>
              <a:rPr lang="en-US" sz="1800" spc="-5" dirty="0">
                <a:solidFill>
                  <a:srgbClr val="001F5F"/>
                </a:solidFill>
                <a:latin typeface="+mj-lt"/>
                <a:cs typeface="Times New Roman"/>
              </a:rPr>
              <a:t> user/password </a:t>
            </a:r>
            <a:r>
              <a:rPr lang="en-US" sz="1800" spc="-5" dirty="0" err="1">
                <a:solidFill>
                  <a:srgbClr val="001F5F"/>
                </a:solidFill>
                <a:latin typeface="+mj-lt"/>
                <a:cs typeface="Times New Roman"/>
              </a:rPr>
              <a:t>để</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đăng</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nhập</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vào</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hệ</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thống</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mặc</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định</a:t>
            </a:r>
            <a:r>
              <a:rPr lang="en-US" sz="1800" spc="-5" dirty="0">
                <a:solidFill>
                  <a:srgbClr val="001F5F"/>
                </a:solidFill>
                <a:latin typeface="+mj-lt"/>
                <a:cs typeface="Times New Roman"/>
              </a:rPr>
              <a:t>:</a:t>
            </a:r>
          </a:p>
          <a:p>
            <a:pPr marL="746125" lvl="3" indent="-288925">
              <a:buFont typeface="Wingdings" panose="05000000000000000000" pitchFamily="2" charset="2"/>
              <a:buChar char="Ø"/>
              <a:tabLst>
                <a:tab pos="457200" algn="l"/>
                <a:tab pos="914400" algn="l"/>
              </a:tabLst>
            </a:pPr>
            <a:r>
              <a:rPr lang="en-US" sz="1600" spc="-5" dirty="0">
                <a:solidFill>
                  <a:srgbClr val="001F5F"/>
                </a:solidFill>
                <a:latin typeface="+mj-lt"/>
                <a:cs typeface="Times New Roman"/>
              </a:rPr>
              <a:t>Username: </a:t>
            </a:r>
            <a:r>
              <a:rPr lang="en-US" sz="1600" spc="-5" dirty="0" err="1">
                <a:solidFill>
                  <a:srgbClr val="001F5F"/>
                </a:solidFill>
                <a:latin typeface="+mj-lt"/>
                <a:cs typeface="Times New Roman"/>
              </a:rPr>
              <a:t>vttek_oam</a:t>
            </a:r>
            <a:endParaRPr lang="en-US" sz="1600" spc="-5" dirty="0">
              <a:solidFill>
                <a:srgbClr val="001F5F"/>
              </a:solidFill>
              <a:latin typeface="+mj-lt"/>
              <a:cs typeface="Times New Roman"/>
            </a:endParaRPr>
          </a:p>
          <a:p>
            <a:pPr marL="746125" lvl="3" indent="-288925">
              <a:buFont typeface="Wingdings" panose="05000000000000000000" pitchFamily="2" charset="2"/>
              <a:buChar char="Ø"/>
              <a:tabLst>
                <a:tab pos="457200" algn="l"/>
                <a:tab pos="914400" algn="l"/>
              </a:tabLst>
            </a:pPr>
            <a:r>
              <a:rPr lang="en-US" sz="1600" spc="-5" dirty="0">
                <a:solidFill>
                  <a:srgbClr val="001F5F"/>
                </a:solidFill>
                <a:latin typeface="+mj-lt"/>
                <a:cs typeface="Times New Roman"/>
              </a:rPr>
              <a:t>123456a@</a:t>
            </a:r>
          </a:p>
        </p:txBody>
      </p:sp>
      <p:sp>
        <p:nvSpPr>
          <p:cNvPr id="9" name="Shape 248">
            <a:extLst>
              <a:ext uri="{FF2B5EF4-FFF2-40B4-BE49-F238E27FC236}">
                <a16:creationId xmlns:a16="http://schemas.microsoft.com/office/drawing/2014/main" id="{D55104EB-5D17-419B-98F9-AFA06B816630}"/>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400" dirty="0" err="1">
                <a:solidFill>
                  <a:srgbClr val="FF9800"/>
                </a:solidFill>
              </a:rPr>
              <a:t>Vận</a:t>
            </a:r>
            <a:r>
              <a:rPr lang="en-US" sz="2400" dirty="0">
                <a:solidFill>
                  <a:srgbClr val="FF9800"/>
                </a:solidFill>
              </a:rPr>
              <a:t> </a:t>
            </a:r>
            <a:r>
              <a:rPr lang="en-US" sz="2400" dirty="0" err="1">
                <a:solidFill>
                  <a:srgbClr val="FF9800"/>
                </a:solidFill>
              </a:rPr>
              <a:t>hành</a:t>
            </a:r>
            <a:r>
              <a:rPr lang="en-US" sz="2400" dirty="0">
                <a:solidFill>
                  <a:srgbClr val="FF9800"/>
                </a:solidFill>
              </a:rPr>
              <a:t>, </a:t>
            </a:r>
            <a:r>
              <a:rPr lang="en-US" sz="2400" dirty="0" err="1">
                <a:solidFill>
                  <a:srgbClr val="FF9800"/>
                </a:solidFill>
              </a:rPr>
              <a:t>khai</a:t>
            </a:r>
            <a:r>
              <a:rPr lang="en-US" sz="2400" dirty="0">
                <a:solidFill>
                  <a:srgbClr val="FF9800"/>
                </a:solidFill>
              </a:rPr>
              <a:t> </a:t>
            </a:r>
            <a:r>
              <a:rPr lang="en-US" sz="2400" dirty="0" err="1">
                <a:solidFill>
                  <a:srgbClr val="FF9800"/>
                </a:solidFill>
              </a:rPr>
              <a:t>thác</a:t>
            </a:r>
            <a:r>
              <a:rPr lang="en-US" sz="2400" dirty="0">
                <a:solidFill>
                  <a:srgbClr val="FF9800"/>
                </a:solidFill>
              </a:rPr>
              <a:t> </a:t>
            </a:r>
            <a:r>
              <a:rPr lang="en-US" sz="2400" dirty="0" err="1">
                <a:solidFill>
                  <a:srgbClr val="FF9800"/>
                </a:solidFill>
              </a:rPr>
              <a:t>eNodeB</a:t>
            </a:r>
            <a:r>
              <a:rPr lang="en-US" sz="2400" dirty="0">
                <a:solidFill>
                  <a:srgbClr val="FF9800"/>
                </a:solidFill>
              </a:rPr>
              <a:t> Viettel </a:t>
            </a:r>
          </a:p>
        </p:txBody>
      </p:sp>
      <p:pic>
        <p:nvPicPr>
          <p:cNvPr id="14" name="Picture 13">
            <a:extLst>
              <a:ext uri="{FF2B5EF4-FFF2-40B4-BE49-F238E27FC236}">
                <a16:creationId xmlns:a16="http://schemas.microsoft.com/office/drawing/2014/main" id="{2B2022A6-2C48-4E09-9E3F-E32AB942C1A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691640" y="2932640"/>
            <a:ext cx="5760720" cy="1554480"/>
          </a:xfrm>
          <a:prstGeom prst="rect">
            <a:avLst/>
          </a:prstGeom>
          <a:noFill/>
          <a:ln>
            <a:noFill/>
          </a:ln>
        </p:spPr>
      </p:pic>
    </p:spTree>
    <p:extLst>
      <p:ext uri="{BB962C8B-B14F-4D97-AF65-F5344CB8AC3E}">
        <p14:creationId xmlns:p14="http://schemas.microsoft.com/office/powerpoint/2010/main" val="3525885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CE7AD7-11FB-467B-BE13-BBCC2E01104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33</a:t>
            </a:fld>
            <a:endParaRPr lang="en"/>
          </a:p>
        </p:txBody>
      </p:sp>
      <p:pic>
        <p:nvPicPr>
          <p:cNvPr id="3" name="Picture 2">
            <a:extLst>
              <a:ext uri="{FF2B5EF4-FFF2-40B4-BE49-F238E27FC236}">
                <a16:creationId xmlns:a16="http://schemas.microsoft.com/office/drawing/2014/main" id="{8E908D73-FD41-4BFB-AF40-48FFD532B9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pic>
        <p:nvPicPr>
          <p:cNvPr id="4" name="Picture 3">
            <a:extLst>
              <a:ext uri="{FF2B5EF4-FFF2-40B4-BE49-F238E27FC236}">
                <a16:creationId xmlns:a16="http://schemas.microsoft.com/office/drawing/2014/main" id="{E1F51C48-34B2-46A7-A9CC-72D4DE6C2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
        <p:nvSpPr>
          <p:cNvPr id="6" name="object 9">
            <a:extLst>
              <a:ext uri="{FF2B5EF4-FFF2-40B4-BE49-F238E27FC236}">
                <a16:creationId xmlns:a16="http://schemas.microsoft.com/office/drawing/2014/main" id="{2322C857-D342-43DC-8848-94F394626B26}"/>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a:p>
        </p:txBody>
      </p:sp>
      <p:sp>
        <p:nvSpPr>
          <p:cNvPr id="7" name="Shape 248">
            <a:extLst>
              <a:ext uri="{FF2B5EF4-FFF2-40B4-BE49-F238E27FC236}">
                <a16:creationId xmlns:a16="http://schemas.microsoft.com/office/drawing/2014/main" id="{F9A95CFC-E667-46C9-8928-2818E062C585}"/>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400" dirty="0" err="1">
                <a:solidFill>
                  <a:srgbClr val="FF9800"/>
                </a:solidFill>
              </a:rPr>
              <a:t>Vận</a:t>
            </a:r>
            <a:r>
              <a:rPr lang="en-US" sz="2400" dirty="0">
                <a:solidFill>
                  <a:srgbClr val="FF9800"/>
                </a:solidFill>
              </a:rPr>
              <a:t> </a:t>
            </a:r>
            <a:r>
              <a:rPr lang="en-US" sz="2400" dirty="0" err="1">
                <a:solidFill>
                  <a:srgbClr val="FF9800"/>
                </a:solidFill>
              </a:rPr>
              <a:t>hành</a:t>
            </a:r>
            <a:r>
              <a:rPr lang="en-US" sz="2400" dirty="0">
                <a:solidFill>
                  <a:srgbClr val="FF9800"/>
                </a:solidFill>
              </a:rPr>
              <a:t>, </a:t>
            </a:r>
            <a:r>
              <a:rPr lang="en-US" sz="2400" dirty="0" err="1">
                <a:solidFill>
                  <a:srgbClr val="FF9800"/>
                </a:solidFill>
              </a:rPr>
              <a:t>khai</a:t>
            </a:r>
            <a:r>
              <a:rPr lang="en-US" sz="2400" dirty="0">
                <a:solidFill>
                  <a:srgbClr val="FF9800"/>
                </a:solidFill>
              </a:rPr>
              <a:t> </a:t>
            </a:r>
            <a:r>
              <a:rPr lang="en-US" sz="2400" dirty="0" err="1">
                <a:solidFill>
                  <a:srgbClr val="FF9800"/>
                </a:solidFill>
              </a:rPr>
              <a:t>thác</a:t>
            </a:r>
            <a:r>
              <a:rPr lang="en-US" sz="2400" dirty="0">
                <a:solidFill>
                  <a:srgbClr val="FF9800"/>
                </a:solidFill>
              </a:rPr>
              <a:t> </a:t>
            </a:r>
            <a:r>
              <a:rPr lang="en-US" sz="2400" dirty="0" err="1">
                <a:solidFill>
                  <a:srgbClr val="FF9800"/>
                </a:solidFill>
              </a:rPr>
              <a:t>eNodeB</a:t>
            </a:r>
            <a:r>
              <a:rPr lang="en-US" sz="2400" dirty="0">
                <a:solidFill>
                  <a:srgbClr val="FF9800"/>
                </a:solidFill>
              </a:rPr>
              <a:t> Viettel </a:t>
            </a:r>
          </a:p>
        </p:txBody>
      </p:sp>
      <p:pic>
        <p:nvPicPr>
          <p:cNvPr id="8" name="Picture 7">
            <a:extLst>
              <a:ext uri="{FF2B5EF4-FFF2-40B4-BE49-F238E27FC236}">
                <a16:creationId xmlns:a16="http://schemas.microsoft.com/office/drawing/2014/main" id="{7BA99A65-CA3D-426C-9EC8-06EC56BBF6FC}"/>
              </a:ext>
            </a:extLst>
          </p:cNvPr>
          <p:cNvPicPr/>
          <p:nvPr/>
        </p:nvPicPr>
        <p:blipFill>
          <a:blip r:embed="rId4"/>
          <a:stretch>
            <a:fillRect/>
          </a:stretch>
        </p:blipFill>
        <p:spPr>
          <a:xfrm>
            <a:off x="3304294" y="1287348"/>
            <a:ext cx="5428861" cy="1568315"/>
          </a:xfrm>
          <a:prstGeom prst="rect">
            <a:avLst/>
          </a:prstGeom>
        </p:spPr>
      </p:pic>
      <p:sp>
        <p:nvSpPr>
          <p:cNvPr id="9" name="object 12">
            <a:extLst>
              <a:ext uri="{FF2B5EF4-FFF2-40B4-BE49-F238E27FC236}">
                <a16:creationId xmlns:a16="http://schemas.microsoft.com/office/drawing/2014/main" id="{1D1464B4-2D4E-4510-BC08-E8E708727A2E}"/>
              </a:ext>
            </a:extLst>
          </p:cNvPr>
          <p:cNvSpPr txBox="1"/>
          <p:nvPr/>
        </p:nvSpPr>
        <p:spPr>
          <a:xfrm>
            <a:off x="609600" y="809390"/>
            <a:ext cx="7016470" cy="307777"/>
          </a:xfrm>
          <a:prstGeom prst="rect">
            <a:avLst/>
          </a:prstGeom>
        </p:spPr>
        <p:txBody>
          <a:bodyPr vert="horz" wrap="square" lIns="0" tIns="0" rIns="0" bIns="0" rtlCol="0">
            <a:spAutoFit/>
          </a:bodyPr>
          <a:lstStyle/>
          <a:p>
            <a:pPr marL="26988">
              <a:lnSpc>
                <a:spcPct val="100000"/>
              </a:lnSpc>
            </a:pPr>
            <a:r>
              <a:rPr lang="en-US" sz="2000" b="1" spc="-55" dirty="0">
                <a:solidFill>
                  <a:schemeClr val="accent1">
                    <a:lumMod val="75000"/>
                  </a:schemeClr>
                </a:solidFill>
                <a:latin typeface="+mn-lt"/>
                <a:cs typeface="Calibri"/>
              </a:rPr>
              <a:t>2. </a:t>
            </a:r>
            <a:r>
              <a:rPr lang="en-US" sz="2000" b="1" spc="-55" dirty="0" err="1">
                <a:solidFill>
                  <a:schemeClr val="accent1">
                    <a:lumMod val="75000"/>
                  </a:schemeClr>
                </a:solidFill>
                <a:latin typeface="+mn-lt"/>
                <a:cs typeface="Calibri"/>
              </a:rPr>
              <a:t>Quản</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lý</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tại</a:t>
            </a:r>
            <a:r>
              <a:rPr lang="en-US" sz="2000" b="1" spc="-55" dirty="0">
                <a:solidFill>
                  <a:schemeClr val="accent1">
                    <a:lumMod val="75000"/>
                  </a:schemeClr>
                </a:solidFill>
                <a:latin typeface="+mn-lt"/>
                <a:cs typeface="Calibri"/>
              </a:rPr>
              <a:t> </a:t>
            </a:r>
            <a:r>
              <a:rPr lang="en-US" sz="2000" b="1" spc="-55" dirty="0" err="1">
                <a:solidFill>
                  <a:schemeClr val="accent1">
                    <a:lumMod val="75000"/>
                  </a:schemeClr>
                </a:solidFill>
                <a:latin typeface="+mn-lt"/>
                <a:cs typeface="Calibri"/>
              </a:rPr>
              <a:t>trạm</a:t>
            </a:r>
            <a:endParaRPr sz="1800" b="1" spc="-55" dirty="0">
              <a:solidFill>
                <a:srgbClr val="1FA985"/>
              </a:solidFill>
              <a:latin typeface="+mn-lt"/>
              <a:cs typeface="Calibri"/>
            </a:endParaRPr>
          </a:p>
        </p:txBody>
      </p:sp>
      <p:sp>
        <p:nvSpPr>
          <p:cNvPr id="10" name="TextBox 9">
            <a:extLst>
              <a:ext uri="{FF2B5EF4-FFF2-40B4-BE49-F238E27FC236}">
                <a16:creationId xmlns:a16="http://schemas.microsoft.com/office/drawing/2014/main" id="{A7270913-281F-4025-870D-74E09FAC60F5}"/>
              </a:ext>
            </a:extLst>
          </p:cNvPr>
          <p:cNvSpPr txBox="1"/>
          <p:nvPr/>
        </p:nvSpPr>
        <p:spPr>
          <a:xfrm>
            <a:off x="537493" y="2194847"/>
            <a:ext cx="7914153" cy="1661993"/>
          </a:xfrm>
          <a:prstGeom prst="rect">
            <a:avLst/>
          </a:prstGeom>
          <a:noFill/>
        </p:spPr>
        <p:txBody>
          <a:bodyPr wrap="square">
            <a:spAutoFit/>
          </a:bodyPr>
          <a:lstStyle/>
          <a:p>
            <a:pPr marL="457200" lvl="1" indent="-284163">
              <a:lnSpc>
                <a:spcPct val="100000"/>
              </a:lnSpc>
              <a:spcBef>
                <a:spcPts val="1240"/>
              </a:spcBef>
              <a:buFont typeface="Wingdings"/>
              <a:buChar char=""/>
              <a:tabLst>
                <a:tab pos="457200" algn="l"/>
                <a:tab pos="741363" algn="l"/>
              </a:tabLst>
            </a:pPr>
            <a:r>
              <a:rPr lang="en-US" sz="1800" spc="-5" dirty="0" err="1">
                <a:solidFill>
                  <a:srgbClr val="001F5F"/>
                </a:solidFill>
                <a:latin typeface="+mj-lt"/>
                <a:cs typeface="Times New Roman"/>
              </a:rPr>
              <a:t>Quản</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lý</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lỗi</a:t>
            </a:r>
            <a:endParaRPr lang="en-US" sz="1800" spc="-5" dirty="0">
              <a:solidFill>
                <a:srgbClr val="001F5F"/>
              </a:solidFill>
              <a:latin typeface="+mj-lt"/>
              <a:cs typeface="Times New Roman"/>
            </a:endParaRPr>
          </a:p>
          <a:p>
            <a:pPr marL="457200" lvl="1" indent="-284163">
              <a:lnSpc>
                <a:spcPct val="100000"/>
              </a:lnSpc>
              <a:spcBef>
                <a:spcPts val="1240"/>
              </a:spcBef>
              <a:buFont typeface="Wingdings"/>
              <a:buChar char=""/>
              <a:tabLst>
                <a:tab pos="457200" algn="l"/>
                <a:tab pos="741363" algn="l"/>
              </a:tabLst>
            </a:pPr>
            <a:r>
              <a:rPr lang="en-US" sz="1800" spc="-5" dirty="0" err="1">
                <a:solidFill>
                  <a:srgbClr val="001F5F"/>
                </a:solidFill>
                <a:latin typeface="+mj-lt"/>
                <a:cs typeface="Times New Roman"/>
              </a:rPr>
              <a:t>Quản</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lý</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hiệu</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năng</a:t>
            </a:r>
            <a:endParaRPr lang="en-US" sz="1800" spc="-5" dirty="0">
              <a:solidFill>
                <a:srgbClr val="001F5F"/>
              </a:solidFill>
              <a:latin typeface="+mj-lt"/>
              <a:cs typeface="Times New Roman"/>
            </a:endParaRPr>
          </a:p>
          <a:p>
            <a:pPr marL="457200" lvl="1" indent="-284163">
              <a:lnSpc>
                <a:spcPct val="100000"/>
              </a:lnSpc>
              <a:spcBef>
                <a:spcPts val="1240"/>
              </a:spcBef>
              <a:buFont typeface="Wingdings"/>
              <a:buChar char=""/>
              <a:tabLst>
                <a:tab pos="457200" algn="l"/>
                <a:tab pos="741363" algn="l"/>
              </a:tabLst>
            </a:pPr>
            <a:r>
              <a:rPr lang="en-US" sz="1800" spc="-5" dirty="0" err="1">
                <a:solidFill>
                  <a:srgbClr val="001F5F"/>
                </a:solidFill>
                <a:latin typeface="+mj-lt"/>
                <a:cs typeface="Times New Roman"/>
              </a:rPr>
              <a:t>Quản</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lý</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cấu</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hình</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mạng</a:t>
            </a:r>
            <a:endParaRPr lang="en-US" sz="1800" spc="-5" dirty="0">
              <a:solidFill>
                <a:srgbClr val="001F5F"/>
              </a:solidFill>
              <a:latin typeface="+mj-lt"/>
              <a:cs typeface="Times New Roman"/>
            </a:endParaRPr>
          </a:p>
          <a:p>
            <a:pPr marL="457200" lvl="1" indent="-284163">
              <a:lnSpc>
                <a:spcPct val="100000"/>
              </a:lnSpc>
              <a:spcBef>
                <a:spcPts val="1240"/>
              </a:spcBef>
              <a:buFont typeface="Wingdings"/>
              <a:buChar char=""/>
              <a:tabLst>
                <a:tab pos="457200" algn="l"/>
                <a:tab pos="741363" algn="l"/>
              </a:tabLst>
            </a:pPr>
            <a:r>
              <a:rPr lang="en-US" sz="1800" spc="-5" dirty="0" err="1">
                <a:solidFill>
                  <a:srgbClr val="001F5F"/>
                </a:solidFill>
                <a:latin typeface="+mj-lt"/>
                <a:cs typeface="Times New Roman"/>
              </a:rPr>
              <a:t>Truy</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vấn</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thông</a:t>
            </a:r>
            <a:r>
              <a:rPr lang="en-US" sz="1800" spc="-5" dirty="0">
                <a:solidFill>
                  <a:srgbClr val="001F5F"/>
                </a:solidFill>
                <a:latin typeface="+mj-lt"/>
                <a:cs typeface="Times New Roman"/>
              </a:rPr>
              <a:t> qua </a:t>
            </a:r>
            <a:r>
              <a:rPr lang="en-US" sz="1800" spc="-5" dirty="0" err="1">
                <a:solidFill>
                  <a:srgbClr val="001F5F"/>
                </a:solidFill>
                <a:latin typeface="+mj-lt"/>
                <a:cs typeface="Times New Roman"/>
              </a:rPr>
              <a:t>giao</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diện</a:t>
            </a:r>
            <a:r>
              <a:rPr lang="en-US" sz="1800" spc="-5" dirty="0">
                <a:solidFill>
                  <a:srgbClr val="001F5F"/>
                </a:solidFill>
                <a:latin typeface="+mj-lt"/>
                <a:cs typeface="Times New Roman"/>
              </a:rPr>
              <a:t> </a:t>
            </a:r>
            <a:r>
              <a:rPr lang="en-US" sz="1800" spc="-5" dirty="0" err="1">
                <a:solidFill>
                  <a:srgbClr val="001F5F"/>
                </a:solidFill>
                <a:latin typeface="+mj-lt"/>
                <a:cs typeface="Times New Roman"/>
              </a:rPr>
              <a:t>lệnh</a:t>
            </a:r>
            <a:endParaRPr lang="en-US" sz="1800" dirty="0">
              <a:solidFill>
                <a:srgbClr val="001F5F"/>
              </a:solidFill>
              <a:latin typeface="+mj-lt"/>
              <a:cs typeface="Times New Roman"/>
            </a:endParaRPr>
          </a:p>
        </p:txBody>
      </p:sp>
    </p:spTree>
    <p:extLst>
      <p:ext uri="{BB962C8B-B14F-4D97-AF65-F5344CB8AC3E}">
        <p14:creationId xmlns:p14="http://schemas.microsoft.com/office/powerpoint/2010/main" val="2645434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ctrTitle" idx="4294967295"/>
          </p:nvPr>
        </p:nvSpPr>
        <p:spPr>
          <a:xfrm>
            <a:off x="1" y="2910791"/>
            <a:ext cx="9144000" cy="1159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US" sz="3600" dirty="0">
                <a:solidFill>
                  <a:srgbClr val="FF9800"/>
                </a:solidFill>
              </a:rPr>
              <a:t>THANK YOU FOR LISTENING</a:t>
            </a:r>
            <a:r>
              <a:rPr lang="en" sz="3600" dirty="0">
                <a:solidFill>
                  <a:srgbClr val="FF9800"/>
                </a:solidFill>
              </a:rPr>
              <a:t>!</a:t>
            </a:r>
            <a:endParaRPr sz="3600" dirty="0">
              <a:solidFill>
                <a:srgbClr val="FF9800"/>
              </a:solidFill>
            </a:endParaRPr>
          </a:p>
        </p:txBody>
      </p:sp>
      <p:sp>
        <p:nvSpPr>
          <p:cNvPr id="216" name="Shape 2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34</a:t>
            </a:fld>
            <a:endParaRPr/>
          </a:p>
        </p:txBody>
      </p:sp>
      <p:pic>
        <p:nvPicPr>
          <p:cNvPr id="4" name="Picture 3"/>
          <p:cNvPicPr>
            <a:picLocks noChangeAspect="1"/>
          </p:cNvPicPr>
          <p:nvPr/>
        </p:nvPicPr>
        <p:blipFill>
          <a:blip r:embed="rId3"/>
          <a:stretch>
            <a:fillRect/>
          </a:stretch>
        </p:blipFill>
        <p:spPr>
          <a:xfrm>
            <a:off x="3490636" y="1160888"/>
            <a:ext cx="2195551" cy="154595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4684" y="1298128"/>
            <a:ext cx="1383316" cy="109897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55769" y="1490174"/>
            <a:ext cx="1486370" cy="88738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Shape 2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35</a:t>
            </a:fld>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416" y="1610276"/>
            <a:ext cx="1852186" cy="127671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811" y="1803661"/>
            <a:ext cx="1942675" cy="1393568"/>
          </a:xfrm>
          <a:prstGeom prst="rect">
            <a:avLst/>
          </a:prstGeom>
        </p:spPr>
      </p:pic>
      <p:pic>
        <p:nvPicPr>
          <p:cNvPr id="5" name="Hình ảnh 4">
            <a:extLst>
              <a:ext uri="{FF2B5EF4-FFF2-40B4-BE49-F238E27FC236}">
                <a16:creationId xmlns:a16="http://schemas.microsoft.com/office/drawing/2014/main" id="{05FCF5D2-1EB8-43E2-8DBA-D5381A50E9C2}"/>
              </a:ext>
            </a:extLst>
          </p:cNvPr>
          <p:cNvPicPr>
            <a:picLocks noChangeAspect="1"/>
          </p:cNvPicPr>
          <p:nvPr/>
        </p:nvPicPr>
        <p:blipFill>
          <a:blip r:embed="rId5"/>
          <a:stretch>
            <a:fillRect/>
          </a:stretch>
        </p:blipFill>
        <p:spPr>
          <a:xfrm>
            <a:off x="2629731" y="1387622"/>
            <a:ext cx="4194171" cy="2002999"/>
          </a:xfrm>
          <a:prstGeom prst="rect">
            <a:avLst/>
          </a:prstGeom>
        </p:spPr>
      </p:pic>
    </p:spTree>
    <p:extLst>
      <p:ext uri="{BB962C8B-B14F-4D97-AF65-F5344CB8AC3E}">
        <p14:creationId xmlns:p14="http://schemas.microsoft.com/office/powerpoint/2010/main" val="1277961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43" name="Shape 262">
            <a:extLst>
              <a:ext uri="{FF2B5EF4-FFF2-40B4-BE49-F238E27FC236}">
                <a16:creationId xmlns:a16="http://schemas.microsoft.com/office/drawing/2014/main" id="{BEEF0C20-7300-4F21-9469-D36A0F6DF995}"/>
              </a:ext>
            </a:extLst>
          </p:cNvPr>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a:t>
            </a:fld>
            <a:endParaRPr/>
          </a:p>
        </p:txBody>
      </p:sp>
      <p:pic>
        <p:nvPicPr>
          <p:cNvPr id="21" name="Picture 20">
            <a:extLst>
              <a:ext uri="{FF2B5EF4-FFF2-40B4-BE49-F238E27FC236}">
                <a16:creationId xmlns:a16="http://schemas.microsoft.com/office/drawing/2014/main" id="{93965EAD-EC16-4082-891D-27529868C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sp>
        <p:nvSpPr>
          <p:cNvPr id="11" name="Right Arrow 4">
            <a:extLst>
              <a:ext uri="{FF2B5EF4-FFF2-40B4-BE49-F238E27FC236}">
                <a16:creationId xmlns:a16="http://schemas.microsoft.com/office/drawing/2014/main" id="{B939EB60-7976-4801-84E4-AA86D9E113A8}"/>
              </a:ext>
            </a:extLst>
          </p:cNvPr>
          <p:cNvSpPr/>
          <p:nvPr/>
        </p:nvSpPr>
        <p:spPr>
          <a:xfrm rot="19800000">
            <a:off x="6334451" y="4775392"/>
            <a:ext cx="153916" cy="210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p:txBody>
      </p:sp>
      <p:sp>
        <p:nvSpPr>
          <p:cNvPr id="15" name="TextBox 14">
            <a:extLst>
              <a:ext uri="{FF2B5EF4-FFF2-40B4-BE49-F238E27FC236}">
                <a16:creationId xmlns:a16="http://schemas.microsoft.com/office/drawing/2014/main" id="{A630AD1F-8B6E-4C0E-A509-AA9ADF0B5E17}"/>
              </a:ext>
            </a:extLst>
          </p:cNvPr>
          <p:cNvSpPr txBox="1"/>
          <p:nvPr/>
        </p:nvSpPr>
        <p:spPr>
          <a:xfrm>
            <a:off x="36408" y="3523909"/>
            <a:ext cx="1042637" cy="215444"/>
          </a:xfrm>
          <a:prstGeom prst="rect">
            <a:avLst/>
          </a:prstGeom>
          <a:noFill/>
          <a:ln>
            <a:noFill/>
          </a:ln>
        </p:spPr>
        <p:txBody>
          <a:bodyPr wrap="square" lIns="0" tIns="0" rIns="0" bIns="0" rtlCol="0">
            <a:spAutoFit/>
          </a:bodyPr>
          <a:lstStyle/>
          <a:p>
            <a:pPr algn="ctr"/>
            <a:r>
              <a:rPr lang="en-US" sz="1400" b="1">
                <a:solidFill>
                  <a:schemeClr val="bg1"/>
                </a:solidFill>
                <a:latin typeface="Arial" panose="020B0604020202020204" pitchFamily="34" charset="0"/>
                <a:ea typeface="Kozuka Gothic Pr6N M" pitchFamily="34" charset="-128"/>
                <a:cs typeface="Arial" panose="020B0604020202020204" pitchFamily="34" charset="0"/>
              </a:rPr>
              <a:t>3</a:t>
            </a:r>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pic>
        <p:nvPicPr>
          <p:cNvPr id="1026" name="Picture 2" descr="4G LTE: Architecture and Security Concerns | SECFORCE">
            <a:extLst>
              <a:ext uri="{FF2B5EF4-FFF2-40B4-BE49-F238E27FC236}">
                <a16:creationId xmlns:a16="http://schemas.microsoft.com/office/drawing/2014/main" id="{F0AAB296-F4F1-4533-9829-D822B9FA0F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7153" y="1154064"/>
            <a:ext cx="6789693" cy="2996111"/>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9">
            <a:extLst>
              <a:ext uri="{FF2B5EF4-FFF2-40B4-BE49-F238E27FC236}">
                <a16:creationId xmlns:a16="http://schemas.microsoft.com/office/drawing/2014/main" id="{79A49ED3-00FF-4DC0-899A-2BF4D560277F}"/>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a:p>
        </p:txBody>
      </p:sp>
      <p:sp>
        <p:nvSpPr>
          <p:cNvPr id="12" name="Shape 248">
            <a:extLst>
              <a:ext uri="{FF2B5EF4-FFF2-40B4-BE49-F238E27FC236}">
                <a16:creationId xmlns:a16="http://schemas.microsoft.com/office/drawing/2014/main" id="{F2864718-CF85-410A-AE2A-A3A5751C8049}"/>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500" dirty="0" err="1">
                <a:solidFill>
                  <a:srgbClr val="FF9800"/>
                </a:solidFill>
              </a:rPr>
              <a:t>Sơ</a:t>
            </a:r>
            <a:r>
              <a:rPr lang="en-US" sz="2500" dirty="0">
                <a:solidFill>
                  <a:srgbClr val="FF9800"/>
                </a:solidFill>
              </a:rPr>
              <a:t> </a:t>
            </a:r>
            <a:r>
              <a:rPr lang="en-US" sz="2500" dirty="0" err="1">
                <a:solidFill>
                  <a:srgbClr val="FF9800"/>
                </a:solidFill>
              </a:rPr>
              <a:t>đồ</a:t>
            </a:r>
            <a:r>
              <a:rPr lang="en-US" sz="2500" dirty="0">
                <a:solidFill>
                  <a:srgbClr val="FF9800"/>
                </a:solidFill>
              </a:rPr>
              <a:t> logic </a:t>
            </a:r>
            <a:r>
              <a:rPr lang="en-US" sz="2500" dirty="0" err="1">
                <a:solidFill>
                  <a:srgbClr val="FF9800"/>
                </a:solidFill>
              </a:rPr>
              <a:t>mạng</a:t>
            </a:r>
            <a:r>
              <a:rPr lang="en-US" sz="2500" dirty="0">
                <a:solidFill>
                  <a:srgbClr val="FF9800"/>
                </a:solidFill>
              </a:rPr>
              <a:t> 4G</a:t>
            </a:r>
          </a:p>
        </p:txBody>
      </p:sp>
    </p:spTree>
    <p:extLst>
      <p:ext uri="{BB962C8B-B14F-4D97-AF65-F5344CB8AC3E}">
        <p14:creationId xmlns:p14="http://schemas.microsoft.com/office/powerpoint/2010/main" val="2162798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BE46AA-1C6D-46A3-A384-27409D15687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a:t>
            </a:fld>
            <a:endParaRPr lang="en"/>
          </a:p>
        </p:txBody>
      </p:sp>
      <p:pic>
        <p:nvPicPr>
          <p:cNvPr id="3" name="Picture 2">
            <a:extLst>
              <a:ext uri="{FF2B5EF4-FFF2-40B4-BE49-F238E27FC236}">
                <a16:creationId xmlns:a16="http://schemas.microsoft.com/office/drawing/2014/main" id="{B2888B58-8FAE-4372-AB8C-12DBE07F1691}"/>
              </a:ext>
            </a:extLst>
          </p:cNvPr>
          <p:cNvPicPr>
            <a:picLocks noChangeAspect="1"/>
          </p:cNvPicPr>
          <p:nvPr/>
        </p:nvPicPr>
        <p:blipFill>
          <a:blip r:embed="rId2"/>
          <a:stretch>
            <a:fillRect/>
          </a:stretch>
        </p:blipFill>
        <p:spPr>
          <a:xfrm>
            <a:off x="932154" y="717362"/>
            <a:ext cx="6818052" cy="3881045"/>
          </a:xfrm>
          <a:prstGeom prst="rect">
            <a:avLst/>
          </a:prstGeom>
        </p:spPr>
      </p:pic>
    </p:spTree>
    <p:extLst>
      <p:ext uri="{BB962C8B-B14F-4D97-AF65-F5344CB8AC3E}">
        <p14:creationId xmlns:p14="http://schemas.microsoft.com/office/powerpoint/2010/main" val="3359761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43" name="Shape 262">
            <a:extLst>
              <a:ext uri="{FF2B5EF4-FFF2-40B4-BE49-F238E27FC236}">
                <a16:creationId xmlns:a16="http://schemas.microsoft.com/office/drawing/2014/main" id="{BEEF0C20-7300-4F21-9469-D36A0F6DF995}"/>
              </a:ext>
            </a:extLst>
          </p:cNvPr>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a:t>
            </a:fld>
            <a:endParaRPr/>
          </a:p>
        </p:txBody>
      </p:sp>
      <p:pic>
        <p:nvPicPr>
          <p:cNvPr id="21" name="Picture 20">
            <a:extLst>
              <a:ext uri="{FF2B5EF4-FFF2-40B4-BE49-F238E27FC236}">
                <a16:creationId xmlns:a16="http://schemas.microsoft.com/office/drawing/2014/main" id="{93965EAD-EC16-4082-891D-27529868C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sp>
        <p:nvSpPr>
          <p:cNvPr id="11" name="Right Arrow 4">
            <a:extLst>
              <a:ext uri="{FF2B5EF4-FFF2-40B4-BE49-F238E27FC236}">
                <a16:creationId xmlns:a16="http://schemas.microsoft.com/office/drawing/2014/main" id="{B939EB60-7976-4801-84E4-AA86D9E113A8}"/>
              </a:ext>
            </a:extLst>
          </p:cNvPr>
          <p:cNvSpPr/>
          <p:nvPr/>
        </p:nvSpPr>
        <p:spPr>
          <a:xfrm rot="19800000">
            <a:off x="6334451" y="4775392"/>
            <a:ext cx="153916" cy="210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p:txBody>
      </p:sp>
      <p:sp>
        <p:nvSpPr>
          <p:cNvPr id="15" name="TextBox 14">
            <a:extLst>
              <a:ext uri="{FF2B5EF4-FFF2-40B4-BE49-F238E27FC236}">
                <a16:creationId xmlns:a16="http://schemas.microsoft.com/office/drawing/2014/main" id="{A630AD1F-8B6E-4C0E-A509-AA9ADF0B5E17}"/>
              </a:ext>
            </a:extLst>
          </p:cNvPr>
          <p:cNvSpPr txBox="1"/>
          <p:nvPr/>
        </p:nvSpPr>
        <p:spPr>
          <a:xfrm>
            <a:off x="36408" y="3523909"/>
            <a:ext cx="1042637" cy="215444"/>
          </a:xfrm>
          <a:prstGeom prst="rect">
            <a:avLst/>
          </a:prstGeom>
          <a:noFill/>
          <a:ln>
            <a:noFill/>
          </a:ln>
        </p:spPr>
        <p:txBody>
          <a:bodyPr wrap="square" lIns="0" tIns="0" rIns="0" bIns="0" rtlCol="0">
            <a:spAutoFit/>
          </a:bodyPr>
          <a:lstStyle/>
          <a:p>
            <a:pPr algn="ctr"/>
            <a:r>
              <a:rPr lang="en-US" sz="1400" b="1">
                <a:solidFill>
                  <a:schemeClr val="bg1"/>
                </a:solidFill>
                <a:latin typeface="Arial" panose="020B0604020202020204" pitchFamily="34" charset="0"/>
                <a:ea typeface="Kozuka Gothic Pr6N M" pitchFamily="34" charset="-128"/>
                <a:cs typeface="Arial" panose="020B0604020202020204" pitchFamily="34" charset="0"/>
              </a:rPr>
              <a:t>3</a:t>
            </a:r>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
        <p:nvSpPr>
          <p:cNvPr id="9" name="object 9">
            <a:extLst>
              <a:ext uri="{FF2B5EF4-FFF2-40B4-BE49-F238E27FC236}">
                <a16:creationId xmlns:a16="http://schemas.microsoft.com/office/drawing/2014/main" id="{79A49ED3-00FF-4DC0-899A-2BF4D560277F}"/>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a:p>
        </p:txBody>
      </p:sp>
      <p:sp>
        <p:nvSpPr>
          <p:cNvPr id="12" name="Shape 248">
            <a:extLst>
              <a:ext uri="{FF2B5EF4-FFF2-40B4-BE49-F238E27FC236}">
                <a16:creationId xmlns:a16="http://schemas.microsoft.com/office/drawing/2014/main" id="{F2864718-CF85-410A-AE2A-A3A5751C8049}"/>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500" dirty="0" err="1">
                <a:solidFill>
                  <a:srgbClr val="FF9800"/>
                </a:solidFill>
              </a:rPr>
              <a:t>Sơ</a:t>
            </a:r>
            <a:r>
              <a:rPr lang="en-US" sz="2500" dirty="0">
                <a:solidFill>
                  <a:srgbClr val="FF9800"/>
                </a:solidFill>
              </a:rPr>
              <a:t> </a:t>
            </a:r>
            <a:r>
              <a:rPr lang="en-US" sz="2500" dirty="0" err="1">
                <a:solidFill>
                  <a:srgbClr val="FF9800"/>
                </a:solidFill>
              </a:rPr>
              <a:t>đồ</a:t>
            </a:r>
            <a:r>
              <a:rPr lang="en-US" sz="2500" dirty="0">
                <a:solidFill>
                  <a:srgbClr val="FF9800"/>
                </a:solidFill>
              </a:rPr>
              <a:t> logic </a:t>
            </a:r>
            <a:r>
              <a:rPr lang="en-US" sz="2500" dirty="0" err="1">
                <a:solidFill>
                  <a:srgbClr val="FF9800"/>
                </a:solidFill>
              </a:rPr>
              <a:t>mạng</a:t>
            </a:r>
            <a:r>
              <a:rPr lang="en-US" sz="2500" dirty="0">
                <a:solidFill>
                  <a:srgbClr val="FF9800"/>
                </a:solidFill>
              </a:rPr>
              <a:t> 4G</a:t>
            </a:r>
          </a:p>
        </p:txBody>
      </p:sp>
      <p:pic>
        <p:nvPicPr>
          <p:cNvPr id="10" name="Picture 9"/>
          <p:cNvPicPr/>
          <p:nvPr/>
        </p:nvPicPr>
        <p:blipFill>
          <a:blip r:embed="rId5"/>
          <a:stretch>
            <a:fillRect/>
          </a:stretch>
        </p:blipFill>
        <p:spPr>
          <a:xfrm>
            <a:off x="1079045" y="901935"/>
            <a:ext cx="7053943" cy="3439544"/>
          </a:xfrm>
          <a:prstGeom prst="rect">
            <a:avLst/>
          </a:prstGeom>
        </p:spPr>
      </p:pic>
    </p:spTree>
    <p:extLst>
      <p:ext uri="{BB962C8B-B14F-4D97-AF65-F5344CB8AC3E}">
        <p14:creationId xmlns:p14="http://schemas.microsoft.com/office/powerpoint/2010/main" val="3339827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43" name="Shape 262">
            <a:extLst>
              <a:ext uri="{FF2B5EF4-FFF2-40B4-BE49-F238E27FC236}">
                <a16:creationId xmlns:a16="http://schemas.microsoft.com/office/drawing/2014/main" id="{BEEF0C20-7300-4F21-9469-D36A0F6DF995}"/>
              </a:ext>
            </a:extLst>
          </p:cNvPr>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a:t>
            </a:fld>
            <a:endParaRPr/>
          </a:p>
        </p:txBody>
      </p:sp>
      <p:pic>
        <p:nvPicPr>
          <p:cNvPr id="21" name="Picture 20">
            <a:extLst>
              <a:ext uri="{FF2B5EF4-FFF2-40B4-BE49-F238E27FC236}">
                <a16:creationId xmlns:a16="http://schemas.microsoft.com/office/drawing/2014/main" id="{93965EAD-EC16-4082-891D-27529868C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sp>
        <p:nvSpPr>
          <p:cNvPr id="11" name="Right Arrow 4">
            <a:extLst>
              <a:ext uri="{FF2B5EF4-FFF2-40B4-BE49-F238E27FC236}">
                <a16:creationId xmlns:a16="http://schemas.microsoft.com/office/drawing/2014/main" id="{B939EB60-7976-4801-84E4-AA86D9E113A8}"/>
              </a:ext>
            </a:extLst>
          </p:cNvPr>
          <p:cNvSpPr/>
          <p:nvPr/>
        </p:nvSpPr>
        <p:spPr>
          <a:xfrm rot="19800000">
            <a:off x="6334451" y="4775392"/>
            <a:ext cx="153916" cy="210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p:txBody>
      </p:sp>
      <p:sp>
        <p:nvSpPr>
          <p:cNvPr id="15" name="TextBox 14">
            <a:extLst>
              <a:ext uri="{FF2B5EF4-FFF2-40B4-BE49-F238E27FC236}">
                <a16:creationId xmlns:a16="http://schemas.microsoft.com/office/drawing/2014/main" id="{A630AD1F-8B6E-4C0E-A509-AA9ADF0B5E17}"/>
              </a:ext>
            </a:extLst>
          </p:cNvPr>
          <p:cNvSpPr txBox="1"/>
          <p:nvPr/>
        </p:nvSpPr>
        <p:spPr>
          <a:xfrm>
            <a:off x="36408" y="3523909"/>
            <a:ext cx="1042637" cy="215444"/>
          </a:xfrm>
          <a:prstGeom prst="rect">
            <a:avLst/>
          </a:prstGeom>
          <a:noFill/>
          <a:ln>
            <a:noFill/>
          </a:ln>
        </p:spPr>
        <p:txBody>
          <a:bodyPr wrap="square" lIns="0" tIns="0" rIns="0" bIns="0" rtlCol="0">
            <a:spAutoFit/>
          </a:bodyPr>
          <a:lstStyle/>
          <a:p>
            <a:pPr algn="ctr"/>
            <a:r>
              <a:rPr lang="en-US" sz="1400" b="1">
                <a:solidFill>
                  <a:schemeClr val="bg1"/>
                </a:solidFill>
                <a:latin typeface="Arial" panose="020B0604020202020204" pitchFamily="34" charset="0"/>
                <a:ea typeface="Kozuka Gothic Pr6N M" pitchFamily="34" charset="-128"/>
                <a:cs typeface="Arial" panose="020B0604020202020204" pitchFamily="34" charset="0"/>
              </a:rPr>
              <a:t>3</a:t>
            </a:r>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pic>
        <p:nvPicPr>
          <p:cNvPr id="1026" name="Picture 2" descr="4G LTE: Architecture and Security Concerns | SECFORCE">
            <a:extLst>
              <a:ext uri="{FF2B5EF4-FFF2-40B4-BE49-F238E27FC236}">
                <a16:creationId xmlns:a16="http://schemas.microsoft.com/office/drawing/2014/main" id="{F0AAB296-F4F1-4533-9829-D822B9FA0F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741" r="61175"/>
          <a:stretch/>
        </p:blipFill>
        <p:spPr bwMode="auto">
          <a:xfrm>
            <a:off x="1079045" y="1154064"/>
            <a:ext cx="1974716" cy="2996111"/>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9">
            <a:extLst>
              <a:ext uri="{FF2B5EF4-FFF2-40B4-BE49-F238E27FC236}">
                <a16:creationId xmlns:a16="http://schemas.microsoft.com/office/drawing/2014/main" id="{79A49ED3-00FF-4DC0-899A-2BF4D560277F}"/>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a:p>
        </p:txBody>
      </p:sp>
      <p:sp>
        <p:nvSpPr>
          <p:cNvPr id="12" name="Shape 248">
            <a:extLst>
              <a:ext uri="{FF2B5EF4-FFF2-40B4-BE49-F238E27FC236}">
                <a16:creationId xmlns:a16="http://schemas.microsoft.com/office/drawing/2014/main" id="{F2864718-CF85-410A-AE2A-A3A5751C8049}"/>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500" dirty="0" err="1">
                <a:solidFill>
                  <a:srgbClr val="FF9800"/>
                </a:solidFill>
              </a:rPr>
              <a:t>Sơ</a:t>
            </a:r>
            <a:r>
              <a:rPr lang="en-US" sz="2500" dirty="0">
                <a:solidFill>
                  <a:srgbClr val="FF9800"/>
                </a:solidFill>
              </a:rPr>
              <a:t> </a:t>
            </a:r>
            <a:r>
              <a:rPr lang="en-US" sz="2500" dirty="0" err="1">
                <a:solidFill>
                  <a:srgbClr val="FF9800"/>
                </a:solidFill>
              </a:rPr>
              <a:t>đồ</a:t>
            </a:r>
            <a:r>
              <a:rPr lang="en-US" sz="2500" dirty="0">
                <a:solidFill>
                  <a:srgbClr val="FF9800"/>
                </a:solidFill>
              </a:rPr>
              <a:t> logic </a:t>
            </a:r>
            <a:r>
              <a:rPr lang="en-US" sz="2500" dirty="0" err="1">
                <a:solidFill>
                  <a:srgbClr val="FF9800"/>
                </a:solidFill>
              </a:rPr>
              <a:t>mạng</a:t>
            </a:r>
            <a:r>
              <a:rPr lang="en-US" sz="2500" dirty="0">
                <a:solidFill>
                  <a:srgbClr val="FF9800"/>
                </a:solidFill>
              </a:rPr>
              <a:t> 4G</a:t>
            </a:r>
          </a:p>
        </p:txBody>
      </p:sp>
      <p:pic>
        <p:nvPicPr>
          <p:cNvPr id="10" name="Picture 9">
            <a:extLst>
              <a:ext uri="{FF2B5EF4-FFF2-40B4-BE49-F238E27FC236}">
                <a16:creationId xmlns:a16="http://schemas.microsoft.com/office/drawing/2014/main" id="{FAFF2446-7D7A-4E5F-AB0D-D7B1DBCD51A8}"/>
              </a:ext>
            </a:extLst>
          </p:cNvPr>
          <p:cNvPicPr/>
          <p:nvPr/>
        </p:nvPicPr>
        <p:blipFill>
          <a:blip r:embed="rId6"/>
          <a:stretch>
            <a:fillRect/>
          </a:stretch>
        </p:blipFill>
        <p:spPr>
          <a:xfrm>
            <a:off x="4451189" y="1154064"/>
            <a:ext cx="3920439" cy="2700754"/>
          </a:xfrm>
          <a:prstGeom prst="rect">
            <a:avLst/>
          </a:prstGeom>
        </p:spPr>
      </p:pic>
      <p:sp>
        <p:nvSpPr>
          <p:cNvPr id="2" name="Arrow: Left-Right 1">
            <a:extLst>
              <a:ext uri="{FF2B5EF4-FFF2-40B4-BE49-F238E27FC236}">
                <a16:creationId xmlns:a16="http://schemas.microsoft.com/office/drawing/2014/main" id="{01A01288-7A1C-4C29-9638-1AB6DFD78030}"/>
              </a:ext>
            </a:extLst>
          </p:cNvPr>
          <p:cNvSpPr/>
          <p:nvPr/>
        </p:nvSpPr>
        <p:spPr>
          <a:xfrm>
            <a:off x="3290411" y="2324911"/>
            <a:ext cx="924128" cy="2468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2361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43" name="Shape 262">
            <a:extLst>
              <a:ext uri="{FF2B5EF4-FFF2-40B4-BE49-F238E27FC236}">
                <a16:creationId xmlns:a16="http://schemas.microsoft.com/office/drawing/2014/main" id="{BEEF0C20-7300-4F21-9469-D36A0F6DF995}"/>
              </a:ext>
            </a:extLst>
          </p:cNvPr>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8</a:t>
            </a:fld>
            <a:endParaRPr/>
          </a:p>
        </p:txBody>
      </p:sp>
      <p:pic>
        <p:nvPicPr>
          <p:cNvPr id="21" name="Picture 20">
            <a:extLst>
              <a:ext uri="{FF2B5EF4-FFF2-40B4-BE49-F238E27FC236}">
                <a16:creationId xmlns:a16="http://schemas.microsoft.com/office/drawing/2014/main" id="{93965EAD-EC16-4082-891D-27529868C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sp>
        <p:nvSpPr>
          <p:cNvPr id="11" name="Right Arrow 4">
            <a:extLst>
              <a:ext uri="{FF2B5EF4-FFF2-40B4-BE49-F238E27FC236}">
                <a16:creationId xmlns:a16="http://schemas.microsoft.com/office/drawing/2014/main" id="{B939EB60-7976-4801-84E4-AA86D9E113A8}"/>
              </a:ext>
            </a:extLst>
          </p:cNvPr>
          <p:cNvSpPr/>
          <p:nvPr/>
        </p:nvSpPr>
        <p:spPr>
          <a:xfrm rot="19800000">
            <a:off x="6334451" y="4775392"/>
            <a:ext cx="153916" cy="210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p:txBody>
      </p:sp>
      <p:sp>
        <p:nvSpPr>
          <p:cNvPr id="15" name="TextBox 14">
            <a:extLst>
              <a:ext uri="{FF2B5EF4-FFF2-40B4-BE49-F238E27FC236}">
                <a16:creationId xmlns:a16="http://schemas.microsoft.com/office/drawing/2014/main" id="{A630AD1F-8B6E-4C0E-A509-AA9ADF0B5E17}"/>
              </a:ext>
            </a:extLst>
          </p:cNvPr>
          <p:cNvSpPr txBox="1"/>
          <p:nvPr/>
        </p:nvSpPr>
        <p:spPr>
          <a:xfrm>
            <a:off x="36408" y="3523909"/>
            <a:ext cx="1042637" cy="215444"/>
          </a:xfrm>
          <a:prstGeom prst="rect">
            <a:avLst/>
          </a:prstGeom>
          <a:noFill/>
          <a:ln>
            <a:noFill/>
          </a:ln>
        </p:spPr>
        <p:txBody>
          <a:bodyPr wrap="square" lIns="0" tIns="0" rIns="0" bIns="0" rtlCol="0">
            <a:spAutoFit/>
          </a:bodyPr>
          <a:lstStyle/>
          <a:p>
            <a:pPr algn="ctr"/>
            <a:r>
              <a:rPr lang="en-US" sz="1400" b="1">
                <a:solidFill>
                  <a:schemeClr val="bg1"/>
                </a:solidFill>
                <a:latin typeface="Arial" panose="020B0604020202020204" pitchFamily="34" charset="0"/>
                <a:ea typeface="Kozuka Gothic Pr6N M" pitchFamily="34" charset="-128"/>
                <a:cs typeface="Arial" panose="020B0604020202020204" pitchFamily="34" charset="0"/>
              </a:rPr>
              <a:t>3</a:t>
            </a:r>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
        <p:nvSpPr>
          <p:cNvPr id="9" name="object 9">
            <a:extLst>
              <a:ext uri="{FF2B5EF4-FFF2-40B4-BE49-F238E27FC236}">
                <a16:creationId xmlns:a16="http://schemas.microsoft.com/office/drawing/2014/main" id="{79A49ED3-00FF-4DC0-899A-2BF4D560277F}"/>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a:p>
        </p:txBody>
      </p:sp>
      <p:sp>
        <p:nvSpPr>
          <p:cNvPr id="12" name="Shape 248">
            <a:extLst>
              <a:ext uri="{FF2B5EF4-FFF2-40B4-BE49-F238E27FC236}">
                <a16:creationId xmlns:a16="http://schemas.microsoft.com/office/drawing/2014/main" id="{F2864718-CF85-410A-AE2A-A3A5751C8049}"/>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500" dirty="0" err="1">
                <a:solidFill>
                  <a:srgbClr val="FF9800"/>
                </a:solidFill>
              </a:rPr>
              <a:t>Sơ</a:t>
            </a:r>
            <a:r>
              <a:rPr lang="en-US" sz="2500" dirty="0">
                <a:solidFill>
                  <a:srgbClr val="FF9800"/>
                </a:solidFill>
              </a:rPr>
              <a:t> </a:t>
            </a:r>
            <a:r>
              <a:rPr lang="en-US" sz="2500" dirty="0" err="1">
                <a:solidFill>
                  <a:srgbClr val="FF9800"/>
                </a:solidFill>
              </a:rPr>
              <a:t>đồ</a:t>
            </a:r>
            <a:r>
              <a:rPr lang="en-US" sz="2500" dirty="0">
                <a:solidFill>
                  <a:srgbClr val="FF9800"/>
                </a:solidFill>
              </a:rPr>
              <a:t> logic </a:t>
            </a:r>
            <a:r>
              <a:rPr lang="en-US" sz="2500" dirty="0" err="1">
                <a:solidFill>
                  <a:srgbClr val="FF9800"/>
                </a:solidFill>
              </a:rPr>
              <a:t>mạng</a:t>
            </a:r>
            <a:r>
              <a:rPr lang="en-US" sz="2500" dirty="0">
                <a:solidFill>
                  <a:srgbClr val="FF9800"/>
                </a:solidFill>
              </a:rPr>
              <a:t> 4G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335" y="965166"/>
            <a:ext cx="5966263" cy="3426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0825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43" name="Shape 262">
            <a:extLst>
              <a:ext uri="{FF2B5EF4-FFF2-40B4-BE49-F238E27FC236}">
                <a16:creationId xmlns:a16="http://schemas.microsoft.com/office/drawing/2014/main" id="{BEEF0C20-7300-4F21-9469-D36A0F6DF995}"/>
              </a:ext>
            </a:extLst>
          </p:cNvPr>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9</a:t>
            </a:fld>
            <a:endParaRPr/>
          </a:p>
        </p:txBody>
      </p:sp>
      <p:pic>
        <p:nvPicPr>
          <p:cNvPr id="21" name="Picture 20">
            <a:extLst>
              <a:ext uri="{FF2B5EF4-FFF2-40B4-BE49-F238E27FC236}">
                <a16:creationId xmlns:a16="http://schemas.microsoft.com/office/drawing/2014/main" id="{93965EAD-EC16-4082-891D-27529868C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862" y="4737947"/>
            <a:ext cx="472633" cy="355038"/>
          </a:xfrm>
          <a:prstGeom prst="rect">
            <a:avLst/>
          </a:prstGeom>
        </p:spPr>
      </p:pic>
      <p:sp>
        <p:nvSpPr>
          <p:cNvPr id="11" name="Right Arrow 4">
            <a:extLst>
              <a:ext uri="{FF2B5EF4-FFF2-40B4-BE49-F238E27FC236}">
                <a16:creationId xmlns:a16="http://schemas.microsoft.com/office/drawing/2014/main" id="{B939EB60-7976-4801-84E4-AA86D9E113A8}"/>
              </a:ext>
            </a:extLst>
          </p:cNvPr>
          <p:cNvSpPr/>
          <p:nvPr/>
        </p:nvSpPr>
        <p:spPr>
          <a:xfrm rot="19800000">
            <a:off x="6334451" y="4775392"/>
            <a:ext cx="153916" cy="210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p:txBody>
      </p:sp>
      <p:sp>
        <p:nvSpPr>
          <p:cNvPr id="15" name="TextBox 14">
            <a:extLst>
              <a:ext uri="{FF2B5EF4-FFF2-40B4-BE49-F238E27FC236}">
                <a16:creationId xmlns:a16="http://schemas.microsoft.com/office/drawing/2014/main" id="{A630AD1F-8B6E-4C0E-A509-AA9ADF0B5E17}"/>
              </a:ext>
            </a:extLst>
          </p:cNvPr>
          <p:cNvSpPr txBox="1"/>
          <p:nvPr/>
        </p:nvSpPr>
        <p:spPr>
          <a:xfrm>
            <a:off x="36408" y="3523909"/>
            <a:ext cx="1042637" cy="215444"/>
          </a:xfrm>
          <a:prstGeom prst="rect">
            <a:avLst/>
          </a:prstGeom>
          <a:noFill/>
          <a:ln>
            <a:noFill/>
          </a:ln>
        </p:spPr>
        <p:txBody>
          <a:bodyPr wrap="square" lIns="0" tIns="0" rIns="0" bIns="0" rtlCol="0">
            <a:spAutoFit/>
          </a:bodyPr>
          <a:lstStyle/>
          <a:p>
            <a:pPr algn="ctr"/>
            <a:r>
              <a:rPr lang="en-US" sz="1400" b="1">
                <a:solidFill>
                  <a:schemeClr val="bg1"/>
                </a:solidFill>
                <a:latin typeface="Arial" panose="020B0604020202020204" pitchFamily="34" charset="0"/>
                <a:ea typeface="Kozuka Gothic Pr6N M" pitchFamily="34" charset="-128"/>
                <a:cs typeface="Arial" panose="020B0604020202020204" pitchFamily="34" charset="0"/>
              </a:rPr>
              <a:t>3</a:t>
            </a:r>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93" y="4727500"/>
            <a:ext cx="473815" cy="341938"/>
          </a:xfrm>
          <a:prstGeom prst="rect">
            <a:avLst/>
          </a:prstGeom>
        </p:spPr>
      </p:pic>
      <p:sp>
        <p:nvSpPr>
          <p:cNvPr id="9" name="object 9">
            <a:extLst>
              <a:ext uri="{FF2B5EF4-FFF2-40B4-BE49-F238E27FC236}">
                <a16:creationId xmlns:a16="http://schemas.microsoft.com/office/drawing/2014/main" id="{79A49ED3-00FF-4DC0-899A-2BF4D560277F}"/>
              </a:ext>
            </a:extLst>
          </p:cNvPr>
          <p:cNvSpPr/>
          <p:nvPr/>
        </p:nvSpPr>
        <p:spPr>
          <a:xfrm>
            <a:off x="0" y="656380"/>
            <a:ext cx="8733155" cy="0"/>
          </a:xfrm>
          <a:custGeom>
            <a:avLst/>
            <a:gdLst/>
            <a:ahLst/>
            <a:cxnLst/>
            <a:rect l="l" t="t" r="r" b="b"/>
            <a:pathLst>
              <a:path w="8733155">
                <a:moveTo>
                  <a:pt x="0" y="0"/>
                </a:moveTo>
                <a:lnTo>
                  <a:pt x="8732774" y="0"/>
                </a:lnTo>
              </a:path>
            </a:pathLst>
          </a:custGeom>
          <a:ln w="19812">
            <a:solidFill>
              <a:srgbClr val="30859C"/>
            </a:solidFill>
          </a:ln>
        </p:spPr>
        <p:txBody>
          <a:bodyPr wrap="square" lIns="0" tIns="0" rIns="0" bIns="0" rtlCol="0"/>
          <a:lstStyle/>
          <a:p>
            <a:endParaRPr/>
          </a:p>
        </p:txBody>
      </p:sp>
      <p:sp>
        <p:nvSpPr>
          <p:cNvPr id="12" name="Shape 248">
            <a:extLst>
              <a:ext uri="{FF2B5EF4-FFF2-40B4-BE49-F238E27FC236}">
                <a16:creationId xmlns:a16="http://schemas.microsoft.com/office/drawing/2014/main" id="{F2864718-CF85-410A-AE2A-A3A5751C8049}"/>
              </a:ext>
            </a:extLst>
          </p:cNvPr>
          <p:cNvSpPr txBox="1">
            <a:spLocks/>
          </p:cNvSpPr>
          <p:nvPr/>
        </p:nvSpPr>
        <p:spPr>
          <a:xfrm>
            <a:off x="2161140" y="235202"/>
            <a:ext cx="6730100" cy="497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nSpc>
                <a:spcPts val="0"/>
              </a:lnSpc>
            </a:pPr>
            <a:r>
              <a:rPr lang="en-US" sz="2500">
                <a:solidFill>
                  <a:srgbClr val="FF9800"/>
                </a:solidFill>
              </a:rPr>
              <a:t>Quy hoạch tần số </a:t>
            </a:r>
            <a:endParaRPr lang="en-US" sz="2500" dirty="0">
              <a:solidFill>
                <a:srgbClr val="FF9800"/>
              </a:solidFill>
            </a:endParaRPr>
          </a:p>
        </p:txBody>
      </p:sp>
      <p:pic>
        <p:nvPicPr>
          <p:cNvPr id="2" name="Picture 1">
            <a:extLst>
              <a:ext uri="{FF2B5EF4-FFF2-40B4-BE49-F238E27FC236}">
                <a16:creationId xmlns:a16="http://schemas.microsoft.com/office/drawing/2014/main" id="{D1E2A9E5-74BC-43CC-94BE-D6B7EEBDB7FD}"/>
              </a:ext>
            </a:extLst>
          </p:cNvPr>
          <p:cNvPicPr>
            <a:picLocks noChangeAspect="1"/>
          </p:cNvPicPr>
          <p:nvPr/>
        </p:nvPicPr>
        <p:blipFill>
          <a:blip r:embed="rId5"/>
          <a:stretch>
            <a:fillRect/>
          </a:stretch>
        </p:blipFill>
        <p:spPr>
          <a:xfrm>
            <a:off x="1400022" y="818711"/>
            <a:ext cx="5776603" cy="3568732"/>
          </a:xfrm>
          <a:prstGeom prst="rect">
            <a:avLst/>
          </a:prstGeom>
        </p:spPr>
      </p:pic>
    </p:spTree>
    <p:extLst>
      <p:ext uri="{BB962C8B-B14F-4D97-AF65-F5344CB8AC3E}">
        <p14:creationId xmlns:p14="http://schemas.microsoft.com/office/powerpoint/2010/main" val="1163429389"/>
      </p:ext>
    </p:extLst>
  </p:cSld>
  <p:clrMapOvr>
    <a:masterClrMapping/>
  </p:clrMapOvr>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4122</TotalTime>
  <Words>1949</Words>
  <Application>Microsoft Office PowerPoint</Application>
  <PresentationFormat>On-screen Show (16:9)</PresentationFormat>
  <Paragraphs>262</Paragraphs>
  <Slides>35</Slides>
  <Notes>25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6" baseType="lpstr">
      <vt:lpstr>Arial</vt:lpstr>
      <vt:lpstr>Arial (Headings)</vt:lpstr>
      <vt:lpstr>Arvo</vt:lpstr>
      <vt:lpstr>Calibri</vt:lpstr>
      <vt:lpstr>Roboto Condensed</vt:lpstr>
      <vt:lpstr>Roboto Condensed Light</vt:lpstr>
      <vt:lpstr>Symbol</vt:lpstr>
      <vt:lpstr>Times New Roman</vt:lpstr>
      <vt:lpstr>Wingdings</vt:lpstr>
      <vt:lpstr>Salerio template</vt:lpstr>
      <vt:lpstr>Visio</vt:lpstr>
      <vt:lpstr>CẤU TẠO, CHỨC NĂNG &amp; VẬN HÀNH KHAI THÁC  THIẾT BỊ ENODEB CỦA VIETTEL</vt:lpstr>
      <vt:lpstr>NỘI DUNG</vt:lpstr>
      <vt:lpstr>NỘI DUNG</vt:lpstr>
      <vt:lpstr>PowerPoint Presentation</vt:lpstr>
      <vt:lpstr>PowerPoint Presentation</vt:lpstr>
      <vt:lpstr>PowerPoint Presentation</vt:lpstr>
      <vt:lpstr>PowerPoint Presentation</vt:lpstr>
      <vt:lpstr>PowerPoint Presentation</vt:lpstr>
      <vt:lpstr>PowerPoint Presentation</vt:lpstr>
      <vt:lpstr>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NỘI DUNG</vt:lpstr>
      <vt:lpstr>Khai thác được gì từ eNodeB?</vt:lpstr>
      <vt:lpstr>protocols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LISTENING!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KẾ HOẠCH SXKD NĂM 2019</dc:title>
  <dc:creator>dungnc5</dc:creator>
  <cp:lastModifiedBy>microsoft11352</cp:lastModifiedBy>
  <cp:revision>407</cp:revision>
  <dcterms:modified xsi:type="dcterms:W3CDTF">2020-10-30T01:06:33Z</dcterms:modified>
</cp:coreProperties>
</file>